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3004800" cy="9753600"/>
  <p:notesSz cx="13004800"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2"/>
    <p:restoredTop sz="56801"/>
  </p:normalViewPr>
  <p:slideViewPr>
    <p:cSldViewPr>
      <p:cViewPr varScale="1">
        <p:scale>
          <a:sx n="84" d="100"/>
          <a:sy n="84" d="100"/>
        </p:scale>
        <p:origin x="1392"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vl1pPr>
          </a:lstStyle>
          <a:p>
            <a:fld id="{054E6431-E712-4443-95EB-850FAFF8E080}" type="datetimeFigureOut">
              <a:rPr lang="en-US" smtClean="0"/>
              <a:t>12/3/19</a:t>
            </a:fld>
            <a:endParaRPr lang="en-US"/>
          </a:p>
        </p:txBody>
      </p:sp>
      <p:sp>
        <p:nvSpPr>
          <p:cNvPr id="4" name="Slide Image Placeholder 3"/>
          <p:cNvSpPr>
            <a:spLocks noGrp="1" noRot="1" noChangeAspect="1"/>
          </p:cNvSpPr>
          <p:nvPr>
            <p:ph type="sldImg" idx="2"/>
          </p:nvPr>
        </p:nvSpPr>
        <p:spPr>
          <a:xfrm>
            <a:off x="4306888" y="1219200"/>
            <a:ext cx="4391025" cy="32924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vl1pPr>
          </a:lstStyle>
          <a:p>
            <a:fld id="{7DE0D2CC-4D93-2347-90FE-57311993922D}" type="slidenum">
              <a:rPr lang="en-US" smtClean="0"/>
              <a:t>‹#›</a:t>
            </a:fld>
            <a:endParaRPr lang="en-US"/>
          </a:p>
        </p:txBody>
      </p:sp>
    </p:spTree>
    <p:extLst>
      <p:ext uri="{BB962C8B-B14F-4D97-AF65-F5344CB8AC3E}">
        <p14:creationId xmlns:p14="http://schemas.microsoft.com/office/powerpoint/2010/main" val="2336022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Intent:</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theme of this presentation is how invasive species—particularly zebra and quagga mussels—are impacting public waterways as well as what we can do to prevent their spread. All slides can be customized to reflect the U.S. Army Corps of Engineers location at which the program will be given as well as the use of partner logos.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presentation will be best augmented by use of the materials in the Traveling Trunk. Gather these items:</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Zebra/quagga mussel hands-on specimens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Worksheets for STEM calculations and Action Plans</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Invasive species hands-on specimens and identification cards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Common Core Standards: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following common core standards are the inspiration for this presentation. In the talking points that follow, we are suggesting one method of presentation. Modifications could be made to suit the class skill set or interest levels.</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a:solidFill>
                  <a:schemeClr val="tx1"/>
                </a:solidFill>
                <a:effectLst/>
                <a:latin typeface="+mn-lt"/>
                <a:ea typeface="+mn-ea"/>
                <a:cs typeface="+mn-cs"/>
              </a:rPr>
              <a:t>CCSS.Ecosystems.HS.LS2.6</a:t>
            </a:r>
            <a:br>
              <a:rPr lang="en-US" sz="1100" u="sng"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Evaluate claims, evidence, and reasoning that the complex interactions in ecosystems maintain relatively consistent numbers and types of organisms in stable conditions, but changing conditions may result in a new ecosystem.[Clarification Statement: Examples of changes in ecosystem conditions could include modest biological or physical changes, such as moderate hunting or a seasonal flood; and extreme changes, such as volcanic eruption or sea level rise.]</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err="1">
                <a:solidFill>
                  <a:schemeClr val="tx1"/>
                </a:solidFill>
                <a:effectLst/>
                <a:latin typeface="+mn-lt"/>
                <a:ea typeface="+mn-ea"/>
                <a:cs typeface="+mn-cs"/>
              </a:rPr>
              <a:t>CCSS.Interpreting</a:t>
            </a:r>
            <a:r>
              <a:rPr lang="en-US" sz="1200" u="sng" kern="1200" dirty="0">
                <a:solidFill>
                  <a:schemeClr val="tx1"/>
                </a:solidFill>
                <a:effectLst/>
                <a:latin typeface="+mn-lt"/>
                <a:ea typeface="+mn-ea"/>
                <a:cs typeface="+mn-cs"/>
              </a:rPr>
              <a:t> Functions.7.e</a:t>
            </a:r>
            <a:br>
              <a:rPr lang="en-US" sz="1100" u="sng"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Graph exponential and logarithmic functions, showing intercepts and end behavior, and trigonometric functions, showing period, midline, and amplitude.</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a:solidFill>
                  <a:schemeClr val="tx1"/>
                </a:solidFill>
                <a:effectLst/>
                <a:latin typeface="+mn-lt"/>
                <a:ea typeface="+mn-ea"/>
                <a:cs typeface="+mn-cs"/>
              </a:rPr>
              <a:t>CCSS.ELA.Literacy.W.11-12.7</a:t>
            </a:r>
            <a:br>
              <a:rPr lang="en-US" sz="1100" u="sng"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Conduct short as well as more sustained research projects to answer a question (including a self-generated question) or solve a problem; narrow or broaden the inquiry when appropriate; synthesize multiple sources on the subject, demonstrating understanding of the subject under investigation.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morning, I am </a:t>
            </a:r>
            <a:r>
              <a:rPr lang="en-US" sz="1200" i="1" kern="1200" dirty="0">
                <a:solidFill>
                  <a:schemeClr val="tx1"/>
                </a:solidFill>
                <a:effectLst/>
                <a:latin typeface="+mn-lt"/>
                <a:ea typeface="+mn-ea"/>
                <a:cs typeface="+mn-cs"/>
              </a:rPr>
              <a:t>[insert name</a:t>
            </a:r>
            <a:r>
              <a:rPr lang="en-US" sz="1200" kern="1200" dirty="0">
                <a:solidFill>
                  <a:schemeClr val="tx1"/>
                </a:solidFill>
                <a:effectLst/>
                <a:latin typeface="+mn-lt"/>
                <a:ea typeface="+mn-ea"/>
                <a:cs typeface="+mn-cs"/>
              </a:rPr>
              <a:t>], Park Ranger at </a:t>
            </a:r>
            <a:r>
              <a:rPr lang="en-US" sz="1200" i="1" kern="1200" dirty="0">
                <a:solidFill>
                  <a:schemeClr val="tx1"/>
                </a:solidFill>
                <a:effectLst/>
                <a:latin typeface="+mn-lt"/>
                <a:ea typeface="+mn-ea"/>
                <a:cs typeface="+mn-cs"/>
              </a:rPr>
              <a:t>[insert location]. </a:t>
            </a:r>
            <a:r>
              <a:rPr lang="en-US" sz="1200" kern="1200" dirty="0">
                <a:solidFill>
                  <a:schemeClr val="tx1"/>
                </a:solidFill>
                <a:effectLst/>
                <a:latin typeface="+mn-lt"/>
                <a:ea typeface="+mn-ea"/>
                <a:cs typeface="+mn-cs"/>
              </a:rPr>
              <a:t>Today, we will learn how invasive mussels are impacting the lake.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E0D2CC-4D93-2347-90FE-57311993922D}" type="slidenum">
              <a:rPr lang="en-US" smtClean="0"/>
              <a:t>2</a:t>
            </a:fld>
            <a:endParaRPr lang="en-US"/>
          </a:p>
        </p:txBody>
      </p:sp>
    </p:spTree>
    <p:extLst>
      <p:ext uri="{BB962C8B-B14F-4D97-AF65-F5344CB8AC3E}">
        <p14:creationId xmlns:p14="http://schemas.microsoft.com/office/powerpoint/2010/main" val="4228032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Talking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 we know how quickly invasive mussel can take over, how do we get rid of them? Once introduced into a waterbody, they are very difficult to remove. Managers have only eradicated zebra and quagga mussels in isolated conditions where lakes can be drained, and chemical treatments can be applied. This has only been done in a couple of circumstances. In general, eradication is not feasible once a lake is infested with mussels. Large bodies of water and connected waterways cannot be drained and treated. Prevention is critical.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protect water where you recreate, here are the actions to take: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Remove visible mud, plants, fish or animals from your boat, trailer and other gear.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Drain water from equipment before you leave.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Clean and dry anything that came in contact with water including your boat, trailer, gear, clothing and pets. </a:t>
            </a:r>
          </a:p>
        </p:txBody>
      </p:sp>
      <p:sp>
        <p:nvSpPr>
          <p:cNvPr id="4" name="Slide Number Placeholder 3"/>
          <p:cNvSpPr>
            <a:spLocks noGrp="1"/>
          </p:cNvSpPr>
          <p:nvPr>
            <p:ph type="sldNum" sz="quarter" idx="5"/>
          </p:nvPr>
        </p:nvSpPr>
        <p:spPr/>
        <p:txBody>
          <a:bodyPr/>
          <a:lstStyle/>
          <a:p>
            <a:fld id="{7DE0D2CC-4D93-2347-90FE-57311993922D}" type="slidenum">
              <a:rPr lang="en-US" smtClean="0"/>
              <a:t>17</a:t>
            </a:fld>
            <a:endParaRPr lang="en-US"/>
          </a:p>
        </p:txBody>
      </p:sp>
    </p:spTree>
    <p:extLst>
      <p:ext uri="{BB962C8B-B14F-4D97-AF65-F5344CB8AC3E}">
        <p14:creationId xmlns:p14="http://schemas.microsoft.com/office/powerpoint/2010/main" val="101328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Talking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 we know how quickly invasive mussel can take over, how do we get rid of them? Once introduced into a waterbody, they are very difficult to remove. Managers have only eradicated zebra and quagga mussels in isolated conditions where lakes can be drained, and chemical treatments can be applied. This has only been done in a couple of circumstances. In general, eradication is not feasible once a lake is infested with mussels. Large bodies of water and connected waterways cannot be drained and treated. Prevention is critical.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protect water where you recreate, here are the actions to take: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Remove visible mud, plants, fish or animals from your boat, trailer and other gear.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Drain water from equipment before you leave.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Clean and dry anything that came in contact with water including your boat, trailer, gear, clothing and pets.</a:t>
            </a:r>
          </a:p>
        </p:txBody>
      </p:sp>
      <p:sp>
        <p:nvSpPr>
          <p:cNvPr id="4" name="Slide Number Placeholder 3"/>
          <p:cNvSpPr>
            <a:spLocks noGrp="1"/>
          </p:cNvSpPr>
          <p:nvPr>
            <p:ph type="sldNum" sz="quarter" idx="5"/>
          </p:nvPr>
        </p:nvSpPr>
        <p:spPr/>
        <p:txBody>
          <a:bodyPr/>
          <a:lstStyle/>
          <a:p>
            <a:fld id="{7DE0D2CC-4D93-2347-90FE-57311993922D}" type="slidenum">
              <a:rPr lang="en-US" smtClean="0"/>
              <a:t>18</a:t>
            </a:fld>
            <a:endParaRPr lang="en-US"/>
          </a:p>
        </p:txBody>
      </p:sp>
    </p:spTree>
    <p:extLst>
      <p:ext uri="{BB962C8B-B14F-4D97-AF65-F5344CB8AC3E}">
        <p14:creationId xmlns:p14="http://schemas.microsoft.com/office/powerpoint/2010/main" val="75616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Talking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Introduce the invasive species specimens and identification cards.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Examine all the invasive species that threaten our lands and waters. How do these species get around? How are we helping these species invade new ecosystems?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develop an action plan to stop their spread. In addition to zebra and quagga mussels, select three </a:t>
            </a:r>
            <a:r>
              <a:rPr lang="en-US" dirty="0" err="1"/>
              <a:t>invasives</a:t>
            </a:r>
            <a:r>
              <a:rPr lang="en-US" dirty="0"/>
              <a:t> that threaten your favorite recreational activities. Write an action plan to help prevent these species from becoming established in your community. Get the word out and share with others.</a:t>
            </a:r>
          </a:p>
        </p:txBody>
      </p:sp>
      <p:sp>
        <p:nvSpPr>
          <p:cNvPr id="4" name="Slide Number Placeholder 3"/>
          <p:cNvSpPr>
            <a:spLocks noGrp="1"/>
          </p:cNvSpPr>
          <p:nvPr>
            <p:ph type="sldNum" sz="quarter" idx="5"/>
          </p:nvPr>
        </p:nvSpPr>
        <p:spPr/>
        <p:txBody>
          <a:bodyPr/>
          <a:lstStyle/>
          <a:p>
            <a:fld id="{7DE0D2CC-4D93-2347-90FE-57311993922D}" type="slidenum">
              <a:rPr lang="en-US" smtClean="0"/>
              <a:t>20</a:t>
            </a:fld>
            <a:endParaRPr lang="en-US"/>
          </a:p>
        </p:txBody>
      </p:sp>
    </p:spTree>
    <p:extLst>
      <p:ext uri="{BB962C8B-B14F-4D97-AF65-F5344CB8AC3E}">
        <p14:creationId xmlns:p14="http://schemas.microsoft.com/office/powerpoint/2010/main" val="2631384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Talking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Introduce the invasive species specimens and identification cards.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Examine all the invasive species that threaten our lands and waters. How do these species get around? How are we helping these species invade new ecosystems?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develop an action plan to stop their spread. In addition to zebra and quagga mussels, select three </a:t>
            </a:r>
            <a:r>
              <a:rPr lang="en-US" dirty="0" err="1"/>
              <a:t>invasives</a:t>
            </a:r>
            <a:r>
              <a:rPr lang="en-US" dirty="0"/>
              <a:t> that threaten your favorite recreational activities. Write an action plan to help prevent these species from becoming established in your community. Get the word out and share with others.</a:t>
            </a: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Our efforts can make a difference!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Questions? </a:t>
            </a:r>
          </a:p>
        </p:txBody>
      </p:sp>
      <p:sp>
        <p:nvSpPr>
          <p:cNvPr id="4" name="Slide Number Placeholder 3"/>
          <p:cNvSpPr>
            <a:spLocks noGrp="1"/>
          </p:cNvSpPr>
          <p:nvPr>
            <p:ph type="sldNum" sz="quarter" idx="5"/>
          </p:nvPr>
        </p:nvSpPr>
        <p:spPr/>
        <p:txBody>
          <a:bodyPr/>
          <a:lstStyle/>
          <a:p>
            <a:fld id="{7DE0D2CC-4D93-2347-90FE-57311993922D}" type="slidenum">
              <a:rPr lang="en-US" smtClean="0"/>
              <a:t>21</a:t>
            </a:fld>
            <a:endParaRPr lang="en-US"/>
          </a:p>
        </p:txBody>
      </p:sp>
    </p:spTree>
    <p:extLst>
      <p:ext uri="{BB962C8B-B14F-4D97-AF65-F5344CB8AC3E}">
        <p14:creationId xmlns:p14="http://schemas.microsoft.com/office/powerpoint/2010/main" val="152352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Intent:</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theme of this presentation is how invasive species—particularly zebra and quagga mussels—are impacting public waterways as well as what we can do to prevent their spread. All slides can be customized to reflect the U.S. Army Corps of Engineers location at which the program will be given as well as the use of partner logos.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presentation will be best augmented by use of the materials in the Traveling Trunk. Gather these items:</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Zebra/quagga mussel hands-on specimens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Worksheets for STEM calculations and Action Plans</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Invasive species hands-on specimens and identification cards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Common Core Standards: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following common core standards are the inspiration for this presentation. In the talking points that follow, we are suggesting one method of presentation. Modifications could be made to suit the class skill set or interest levels.</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a:solidFill>
                  <a:schemeClr val="tx1"/>
                </a:solidFill>
                <a:effectLst/>
                <a:latin typeface="+mn-lt"/>
                <a:ea typeface="+mn-ea"/>
                <a:cs typeface="+mn-cs"/>
              </a:rPr>
              <a:t>CCSS.Ecosystems.HS.LS2.6</a:t>
            </a:r>
            <a:br>
              <a:rPr lang="en-US" sz="1100" u="sng"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Evaluate claims, evidence, and reasoning that the complex interactions in ecosystems maintain relatively consistent numbers and types of organisms in stable conditions, but changing conditions may result in a new ecosystem.[Clarification Statement: Examples of changes in ecosystem conditions could include modest biological or physical changes, such as moderate hunting or a seasonal flood; and extreme changes, such as volcanic eruption or sea level rise.]</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err="1">
                <a:solidFill>
                  <a:schemeClr val="tx1"/>
                </a:solidFill>
                <a:effectLst/>
                <a:latin typeface="+mn-lt"/>
                <a:ea typeface="+mn-ea"/>
                <a:cs typeface="+mn-cs"/>
              </a:rPr>
              <a:t>CCSS.Interpreting</a:t>
            </a:r>
            <a:r>
              <a:rPr lang="en-US" sz="1200" u="sng" kern="1200" dirty="0">
                <a:solidFill>
                  <a:schemeClr val="tx1"/>
                </a:solidFill>
                <a:effectLst/>
                <a:latin typeface="+mn-lt"/>
                <a:ea typeface="+mn-ea"/>
                <a:cs typeface="+mn-cs"/>
              </a:rPr>
              <a:t> Functions.7.e</a:t>
            </a:r>
            <a:br>
              <a:rPr lang="en-US" sz="1100" u="sng"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Graph exponential and logarithmic functions, showing intercepts and end behavior, and trigonometric functions, showing period, midline, and amplitude.</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sng" kern="1200" dirty="0">
                <a:solidFill>
                  <a:schemeClr val="tx1"/>
                </a:solidFill>
                <a:effectLst/>
                <a:latin typeface="+mn-lt"/>
                <a:ea typeface="+mn-ea"/>
                <a:cs typeface="+mn-cs"/>
              </a:rPr>
              <a:t>CCSS.ELA.Literacy.W.11-12.7</a:t>
            </a:r>
            <a:br>
              <a:rPr lang="en-US" sz="1100" u="sng"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Conduct short as well as more sustained research projects to answer a question (including a self-generated question) or solve a problem; narrow or broaden the inquiry when appropriate; synthesize multiple sources on the subject, demonstrating understanding of the subject under investigation.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morning, I am </a:t>
            </a:r>
            <a:r>
              <a:rPr lang="en-US" sz="1200" i="1" kern="1200" dirty="0">
                <a:solidFill>
                  <a:schemeClr val="tx1"/>
                </a:solidFill>
                <a:effectLst/>
                <a:latin typeface="+mn-lt"/>
                <a:ea typeface="+mn-ea"/>
                <a:cs typeface="+mn-cs"/>
              </a:rPr>
              <a:t>[insert name</a:t>
            </a:r>
            <a:r>
              <a:rPr lang="en-US" sz="1200" kern="1200" dirty="0">
                <a:solidFill>
                  <a:schemeClr val="tx1"/>
                </a:solidFill>
                <a:effectLst/>
                <a:latin typeface="+mn-lt"/>
                <a:ea typeface="+mn-ea"/>
                <a:cs typeface="+mn-cs"/>
              </a:rPr>
              <a:t>], Park Ranger at </a:t>
            </a:r>
            <a:r>
              <a:rPr lang="en-US" sz="1200" i="1" kern="1200" dirty="0">
                <a:solidFill>
                  <a:schemeClr val="tx1"/>
                </a:solidFill>
                <a:effectLst/>
                <a:latin typeface="+mn-lt"/>
                <a:ea typeface="+mn-ea"/>
                <a:cs typeface="+mn-cs"/>
              </a:rPr>
              <a:t>[insert location]. </a:t>
            </a:r>
            <a:r>
              <a:rPr lang="en-US" sz="1200" kern="1200" dirty="0">
                <a:solidFill>
                  <a:schemeClr val="tx1"/>
                </a:solidFill>
                <a:effectLst/>
                <a:latin typeface="+mn-lt"/>
                <a:ea typeface="+mn-ea"/>
                <a:cs typeface="+mn-cs"/>
              </a:rPr>
              <a:t>Today, we will learn how invasive mussels are impacting the lake. </a:t>
            </a:r>
            <a:endParaRPr lang="en-US" sz="11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DE0D2CC-4D93-2347-90FE-57311993922D}" type="slidenum">
              <a:rPr lang="en-US" smtClean="0"/>
              <a:t>3</a:t>
            </a:fld>
            <a:endParaRPr lang="en-US"/>
          </a:p>
        </p:txBody>
      </p:sp>
    </p:spTree>
    <p:extLst>
      <p:ext uri="{BB962C8B-B14F-4D97-AF65-F5344CB8AC3E}">
        <p14:creationId xmlns:p14="http://schemas.microsoft.com/office/powerpoint/2010/main" val="30936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Army Corps of Engineers is the premiere federal agency for engineering and water resource management, dedicated to maintaining a proper and healthy balance of the varying uses of the nation’s waterways. The Corps operates approximately 700 dams that provide significant benefits such as flood risk management, navigation, water supply, hydropower, environmental stewardship, fish and wildlife conservation, and recreation.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Add highlights of recreational access at this Corps location.</a:t>
            </a:r>
            <a:endParaRPr lang="en-US" dirty="0"/>
          </a:p>
        </p:txBody>
      </p:sp>
      <p:sp>
        <p:nvSpPr>
          <p:cNvPr id="4" name="Slide Number Placeholder 3"/>
          <p:cNvSpPr>
            <a:spLocks noGrp="1"/>
          </p:cNvSpPr>
          <p:nvPr>
            <p:ph type="sldNum" sz="quarter" idx="5"/>
          </p:nvPr>
        </p:nvSpPr>
        <p:spPr/>
        <p:txBody>
          <a:bodyPr/>
          <a:lstStyle/>
          <a:p>
            <a:fld id="{7DE0D2CC-4D93-2347-90FE-57311993922D}" type="slidenum">
              <a:rPr lang="en-US" smtClean="0"/>
              <a:t>5</a:t>
            </a:fld>
            <a:endParaRPr lang="en-US"/>
          </a:p>
        </p:txBody>
      </p:sp>
    </p:spTree>
    <p:extLst>
      <p:ext uri="{BB962C8B-B14F-4D97-AF65-F5344CB8AC3E}">
        <p14:creationId xmlns:p14="http://schemas.microsoft.com/office/powerpoint/2010/main" val="284573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Army Corps of Engineers is the premiere federal agency for engineering and water resource management, dedicated to maintaining a proper and healthy balance of the varying uses of the nation’s waterways. The Corps operates approximately 700 dams that provide significant benefits such as flood risk management, navigation, water supply, hydropower, environmental stewardship, fish and wildlife conservation, and recreation.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Add highlights of recreational access at this Corps location.</a:t>
            </a:r>
            <a:endParaRPr lang="en-US" dirty="0"/>
          </a:p>
        </p:txBody>
      </p:sp>
      <p:sp>
        <p:nvSpPr>
          <p:cNvPr id="4" name="Slide Number Placeholder 3"/>
          <p:cNvSpPr>
            <a:spLocks noGrp="1"/>
          </p:cNvSpPr>
          <p:nvPr>
            <p:ph type="sldNum" sz="quarter" idx="5"/>
          </p:nvPr>
        </p:nvSpPr>
        <p:spPr/>
        <p:txBody>
          <a:bodyPr/>
          <a:lstStyle/>
          <a:p>
            <a:fld id="{7DE0D2CC-4D93-2347-90FE-57311993922D}" type="slidenum">
              <a:rPr lang="en-US" smtClean="0"/>
              <a:t>6</a:t>
            </a:fld>
            <a:endParaRPr lang="en-US"/>
          </a:p>
        </p:txBody>
      </p:sp>
    </p:spTree>
    <p:extLst>
      <p:ext uri="{BB962C8B-B14F-4D97-AF65-F5344CB8AC3E}">
        <p14:creationId xmlns:p14="http://schemas.microsoft.com/office/powerpoint/2010/main" val="198467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Army Corps of Engineers is the premiere federal agency for engineering and water resource management, dedicated to maintaining a proper and healthy balance of the varying uses of the nation’s waterways. The Corps operates approximately 700 dams that provide significant benefits such as flood risk management, navigation, water supply, hydropower, environmental stewardship, fish and wildlife conservation, and recreation.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Add highlights of recreational access at this Corps location.</a:t>
            </a:r>
            <a:endParaRPr lang="en-US" dirty="0"/>
          </a:p>
        </p:txBody>
      </p:sp>
      <p:sp>
        <p:nvSpPr>
          <p:cNvPr id="4" name="Slide Number Placeholder 3"/>
          <p:cNvSpPr>
            <a:spLocks noGrp="1"/>
          </p:cNvSpPr>
          <p:nvPr>
            <p:ph type="sldNum" sz="quarter" idx="5"/>
          </p:nvPr>
        </p:nvSpPr>
        <p:spPr/>
        <p:txBody>
          <a:bodyPr/>
          <a:lstStyle/>
          <a:p>
            <a:fld id="{7DE0D2CC-4D93-2347-90FE-57311993922D}" type="slidenum">
              <a:rPr lang="en-US" smtClean="0"/>
              <a:t>7</a:t>
            </a:fld>
            <a:endParaRPr lang="en-US"/>
          </a:p>
        </p:txBody>
      </p:sp>
    </p:spTree>
    <p:extLst>
      <p:ext uri="{BB962C8B-B14F-4D97-AF65-F5344CB8AC3E}">
        <p14:creationId xmlns:p14="http://schemas.microsoft.com/office/powerpoint/2010/main" val="221791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Zebra and quagga mussels pose a great ecological and financial threat. They clog water infrastructure, impacting water supply and quality. They attach to most underwater structures and can form dense clusters that impair facilities and impede the flow of water. They clog pipes, screens, canals, aqueducts, and dams. They degrade water quality and can alter the taste and smell of drinking water.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can change aquatic ecosystems and native plant and animal communities. The amount of food they eat and the waste they produce have life-altering effects on the ecosystems and fisheries. As filter feeders, they remove large amounts of microscopic plants and animals that form the base of the food chain, leaving little or nothing for native aquatic species.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encrust docks and boats and can get into engine cooling systems. The weight of attached mussels can sink buoys, breakwaters, docks and small boats.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have significant financial impact. The maintenance costs for power plants, water treatment facilities, and water delivery infrastructure increases, as well as increasing the cost of food and utilities.</a:t>
            </a: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Introduce the zebra/quagga mussel hands-on specimen</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here, within 6 months, zebra mussels can exponentially multiply.</a:t>
            </a:r>
            <a:r>
              <a:rPr lang="en-US" dirty="0">
                <a:effectLst/>
              </a:rPr>
              <a:t> </a:t>
            </a:r>
            <a:endParaRPr lang="en-US" dirty="0"/>
          </a:p>
        </p:txBody>
      </p:sp>
      <p:sp>
        <p:nvSpPr>
          <p:cNvPr id="4" name="Slide Number Placeholder 3"/>
          <p:cNvSpPr>
            <a:spLocks noGrp="1"/>
          </p:cNvSpPr>
          <p:nvPr>
            <p:ph type="sldNum" sz="quarter" idx="5"/>
          </p:nvPr>
        </p:nvSpPr>
        <p:spPr/>
        <p:txBody>
          <a:bodyPr/>
          <a:lstStyle/>
          <a:p>
            <a:fld id="{7DE0D2CC-4D93-2347-90FE-57311993922D}" type="slidenum">
              <a:rPr lang="en-US" smtClean="0"/>
              <a:t>9</a:t>
            </a:fld>
            <a:endParaRPr lang="en-US"/>
          </a:p>
        </p:txBody>
      </p:sp>
    </p:spTree>
    <p:extLst>
      <p:ext uri="{BB962C8B-B14F-4D97-AF65-F5344CB8AC3E}">
        <p14:creationId xmlns:p14="http://schemas.microsoft.com/office/powerpoint/2010/main" val="63844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Zebra and quagga mussels pose a great ecological and financial threat. They clog water infrastructure, impacting water supply and quality. They attach to most underwater structures and can form dense clusters that impair facilities and impede the flow of water. They clog pipes, screens, canals, aqueducts, and dams. They degrade water quality and can alter the taste and smell of drinking water.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can change aquatic ecosystems and native plant and animal communities. The amount of food they eat and the waste they produce have life-altering effects on the ecosystems and fisheries. As filter feeders, they remove large amounts of microscopic plants and animals that form the base of the food chain, leaving little or nothing for native aquatic species.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encrust docks and boats and can get into engine cooling systems. The weight of attached mussels can sink buoys, breakwaters, docks and small boats.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have significant financial impact. The maintenance costs for power plants, water treatment facilities, and water delivery infrastructure increases, as well as increasing the cost of food and utilities.</a:t>
            </a: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Introduce the zebra/quagga mussel hands-on specimen</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here, within 6 months, zebra mussels can exponentially multiply.</a:t>
            </a:r>
            <a:endParaRPr lang="en-US" dirty="0"/>
          </a:p>
        </p:txBody>
      </p:sp>
      <p:sp>
        <p:nvSpPr>
          <p:cNvPr id="4" name="Slide Number Placeholder 3"/>
          <p:cNvSpPr>
            <a:spLocks noGrp="1"/>
          </p:cNvSpPr>
          <p:nvPr>
            <p:ph type="sldNum" sz="quarter" idx="5"/>
          </p:nvPr>
        </p:nvSpPr>
        <p:spPr/>
        <p:txBody>
          <a:bodyPr/>
          <a:lstStyle/>
          <a:p>
            <a:fld id="{7DE0D2CC-4D93-2347-90FE-57311993922D}" type="slidenum">
              <a:rPr lang="en-US" smtClean="0"/>
              <a:t>10</a:t>
            </a:fld>
            <a:endParaRPr lang="en-US"/>
          </a:p>
        </p:txBody>
      </p:sp>
    </p:spTree>
    <p:extLst>
      <p:ext uri="{BB962C8B-B14F-4D97-AF65-F5344CB8AC3E}">
        <p14:creationId xmlns:p14="http://schemas.microsoft.com/office/powerpoint/2010/main" val="2619596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Zebra and quagga mussels pose a great ecological and financial threat. They clog water infrastructure, impacting water supply and quality. They attach to most underwater structures and can form dense clusters that impair facilities and impede the flow of water. They clog pipes, screens, canals, aqueducts, and dams. They degrade water quality and can alter the taste and smell of drinking water.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can change aquatic ecosystems and native plant and animal communities. The amount of food they eat and the waste they produce have life-altering effects on the ecosystems and fisheries. As filter feeders, they remove large amounts of microscopic plants and animals that form the base of the food chain, leaving little or nothing for native aquatic species.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encrust docks and boats and can get into engine cooling systems. The weight of attached mussels can sink buoys, breakwaters, docks and small boats.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have significant financial impact. The maintenance costs for power plants, water treatment facilities, and water delivery infrastructure increases, as well as increasing the cost of food and utilities.</a:t>
            </a: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Introduce the zebra/quagga mussel hands-on specimen</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here, within 6 months, zebra mussels can exponentially multiply.</a:t>
            </a:r>
            <a:endParaRPr lang="en-US" dirty="0"/>
          </a:p>
        </p:txBody>
      </p:sp>
      <p:sp>
        <p:nvSpPr>
          <p:cNvPr id="4" name="Slide Number Placeholder 3"/>
          <p:cNvSpPr>
            <a:spLocks noGrp="1"/>
          </p:cNvSpPr>
          <p:nvPr>
            <p:ph type="sldNum" sz="quarter" idx="5"/>
          </p:nvPr>
        </p:nvSpPr>
        <p:spPr/>
        <p:txBody>
          <a:bodyPr/>
          <a:lstStyle/>
          <a:p>
            <a:fld id="{7DE0D2CC-4D93-2347-90FE-57311993922D}" type="slidenum">
              <a:rPr lang="en-US" smtClean="0"/>
              <a:t>11</a:t>
            </a:fld>
            <a:endParaRPr lang="en-US"/>
          </a:p>
        </p:txBody>
      </p:sp>
    </p:spTree>
    <p:extLst>
      <p:ext uri="{BB962C8B-B14F-4D97-AF65-F5344CB8AC3E}">
        <p14:creationId xmlns:p14="http://schemas.microsoft.com/office/powerpoint/2010/main" val="408088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 </a:t>
            </a:r>
          </a:p>
          <a:p>
            <a:r>
              <a:rPr lang="en-US" dirty="0"/>
              <a:t>Let’s calculate how fast an invasive zebra or quagga mussel population can take over a waterway. A single female can produce up to one million eggs a year. Even if only 10% survive, there would be a huge number within 5 years. Let’s calculate their growth. </a:t>
            </a:r>
          </a:p>
          <a:p>
            <a:r>
              <a:rPr lang="en-US" dirty="0"/>
              <a:t> </a:t>
            </a:r>
          </a:p>
          <a:p>
            <a:r>
              <a:rPr lang="en-US" dirty="0"/>
              <a:t>Let’s assume a few things. First, let’s say 100,000 eggs survived and thrived. Second, let’s say the growth rate is 60%. How many more mussels will there be in 5 years? </a:t>
            </a:r>
          </a:p>
          <a:p>
            <a:r>
              <a:rPr lang="en-US" dirty="0"/>
              <a:t> </a:t>
            </a:r>
          </a:p>
          <a:p>
            <a:pPr marL="228600" indent="-228600">
              <a:buFont typeface="+mj-lt"/>
              <a:buAutoNum type="arabicPeriod"/>
            </a:pPr>
            <a:r>
              <a:rPr lang="en-US" dirty="0"/>
              <a:t>Express the growth rate as a decimal (.6). A growth rate is expressed as 1 plus the rate of growth and a decay rate would be expressed as 1 minus the rate of decay. Write out our rate of growth:</a:t>
            </a:r>
            <a:br>
              <a:rPr lang="en-US" dirty="0"/>
            </a:br>
            <a:r>
              <a:rPr lang="en-US" dirty="0"/>
              <a:t>b = 1+.6</a:t>
            </a:r>
            <a:br>
              <a:rPr lang="en-US" dirty="0"/>
            </a:br>
            <a:r>
              <a:rPr lang="en-US" dirty="0"/>
              <a:t>b = 1.6 </a:t>
            </a:r>
            <a:br>
              <a:rPr lang="en-US" dirty="0"/>
            </a:br>
            <a:endParaRPr lang="en-US" dirty="0"/>
          </a:p>
          <a:p>
            <a:pPr marL="228600" indent="-228600">
              <a:buFont typeface="+mj-lt"/>
              <a:buAutoNum type="arabicPeriod"/>
            </a:pPr>
            <a:r>
              <a:rPr lang="en-US" dirty="0"/>
              <a:t>Populate the equations with known variables:</a:t>
            </a:r>
            <a:br>
              <a:rPr lang="en-US" dirty="0"/>
            </a:br>
            <a:r>
              <a:rPr lang="en-US" dirty="0"/>
              <a:t>y = 100,000 (1.6) </a:t>
            </a:r>
            <a:r>
              <a:rPr lang="en-US" baseline="30000" dirty="0"/>
              <a:t>5</a:t>
            </a:r>
            <a:br>
              <a:rPr lang="en-US" dirty="0"/>
            </a:br>
            <a:endParaRPr lang="en-US" dirty="0"/>
          </a:p>
          <a:p>
            <a:pPr marL="228600" indent="-228600">
              <a:buFont typeface="+mj-lt"/>
              <a:buAutoNum type="arabicPeriod"/>
            </a:pPr>
            <a:r>
              <a:rPr lang="en-US" dirty="0"/>
              <a:t>Multiply the growth rate by the time:</a:t>
            </a:r>
            <a:br>
              <a:rPr lang="en-US" dirty="0"/>
            </a:br>
            <a:r>
              <a:rPr lang="en-US" dirty="0"/>
              <a:t>y = 100,000 (8)</a:t>
            </a:r>
            <a:br>
              <a:rPr lang="en-US" dirty="0"/>
            </a:br>
            <a:endParaRPr lang="en-US" dirty="0"/>
          </a:p>
          <a:p>
            <a:pPr marL="228600" indent="-228600">
              <a:buFont typeface="+mj-lt"/>
              <a:buAutoNum type="arabicPeriod"/>
            </a:pPr>
            <a:r>
              <a:rPr lang="en-US" dirty="0"/>
              <a:t>Solve for the answer</a:t>
            </a:r>
            <a:br>
              <a:rPr lang="en-US" dirty="0"/>
            </a:br>
            <a:r>
              <a:rPr lang="en-US" dirty="0"/>
              <a:t>y = 800,000 </a:t>
            </a:r>
          </a:p>
          <a:p>
            <a:r>
              <a:rPr lang="en-US" dirty="0"/>
              <a:t> </a:t>
            </a:r>
          </a:p>
          <a:p>
            <a:r>
              <a:rPr lang="en-US" dirty="0"/>
              <a:t>As you can imagine, this exponential growth can choke waterways within years, forcing our recreation area to close for swimming and boating. </a:t>
            </a:r>
          </a:p>
          <a:p>
            <a:pPr marL="171450" indent="-171450">
              <a:buFont typeface="Arial" panose="020B0604020202020204" pitchFamily="34" charset="0"/>
              <a:buChar char="•"/>
            </a:pPr>
            <a:r>
              <a:rPr lang="en-US" dirty="0"/>
              <a:t>You could help illustrate this by having one student shake hands with two students and then those two students each shake hands with two other students, and so forth until all the students have shaken hands.  </a:t>
            </a:r>
          </a:p>
          <a:p>
            <a:pPr marL="171450" indent="-171450">
              <a:buFont typeface="Arial" panose="020B0604020202020204" pitchFamily="34" charset="0"/>
              <a:buChar char="•"/>
            </a:pPr>
            <a:r>
              <a:rPr lang="en-US" dirty="0"/>
              <a:t>For more advanced students, one option is to solve for continuous exponential growth using the formula A=Pert with the exponential constant being 2.71.</a:t>
            </a:r>
          </a:p>
          <a:p>
            <a:pPr marL="171450" indent="-171450">
              <a:buFont typeface="Arial" panose="020B0604020202020204" pitchFamily="34" charset="0"/>
              <a:buChar char="•"/>
            </a:pPr>
            <a:r>
              <a:rPr lang="en-US" dirty="0"/>
              <a:t>If possible, give real examples with data from Corps lakes where invasive mussels have forced the closure of recreation area.</a:t>
            </a:r>
          </a:p>
        </p:txBody>
      </p:sp>
      <p:sp>
        <p:nvSpPr>
          <p:cNvPr id="4" name="Slide Number Placeholder 3"/>
          <p:cNvSpPr>
            <a:spLocks noGrp="1"/>
          </p:cNvSpPr>
          <p:nvPr>
            <p:ph type="sldNum" sz="quarter" idx="5"/>
          </p:nvPr>
        </p:nvSpPr>
        <p:spPr/>
        <p:txBody>
          <a:bodyPr/>
          <a:lstStyle/>
          <a:p>
            <a:fld id="{7DE0D2CC-4D93-2347-90FE-57311993922D}" type="slidenum">
              <a:rPr lang="en-US" smtClean="0"/>
              <a:t>13</a:t>
            </a:fld>
            <a:endParaRPr lang="en-US"/>
          </a:p>
        </p:txBody>
      </p:sp>
    </p:spTree>
    <p:extLst>
      <p:ext uri="{BB962C8B-B14F-4D97-AF65-F5344CB8AC3E}">
        <p14:creationId xmlns:p14="http://schemas.microsoft.com/office/powerpoint/2010/main" val="344208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75360" y="3023616"/>
            <a:ext cx="11054080" cy="204825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50720" y="5462016"/>
            <a:ext cx="910336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Abadi-ExtraBoldPL"/>
                <a:cs typeface="Abadi-ExtraBoldP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Abadi-ExtraBoldPL"/>
                <a:cs typeface="Abadi-ExtraBoldPL"/>
              </a:defRPr>
            </a:lvl1pPr>
          </a:lstStyle>
          <a:p>
            <a:endParaRPr/>
          </a:p>
        </p:txBody>
      </p:sp>
      <p:sp>
        <p:nvSpPr>
          <p:cNvPr id="3" name="Holder 3"/>
          <p:cNvSpPr>
            <a:spLocks noGrp="1"/>
          </p:cNvSpPr>
          <p:nvPr>
            <p:ph sz="half" idx="2"/>
          </p:nvPr>
        </p:nvSpPr>
        <p:spPr>
          <a:xfrm>
            <a:off x="650240" y="2243328"/>
            <a:ext cx="5657088"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2243328"/>
            <a:ext cx="5657088" cy="64373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Abadi-ExtraBoldPL"/>
                <a:cs typeface="Abadi-ExtraBoldP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88014" y="568836"/>
            <a:ext cx="11428770" cy="1747520"/>
          </a:xfrm>
          <a:prstGeom prst="rect">
            <a:avLst/>
          </a:prstGeom>
        </p:spPr>
        <p:txBody>
          <a:bodyPr wrap="square" lIns="0" tIns="0" rIns="0" bIns="0">
            <a:spAutoFit/>
          </a:bodyPr>
          <a:lstStyle>
            <a:lvl1pPr>
              <a:defRPr sz="6000" b="1" i="0">
                <a:solidFill>
                  <a:schemeClr val="bg1"/>
                </a:solidFill>
                <a:latin typeface="Abadi-ExtraBoldPL"/>
                <a:cs typeface="Abadi-ExtraBoldPL"/>
              </a:defRPr>
            </a:lvl1pPr>
          </a:lstStyle>
          <a:p>
            <a:endParaRPr/>
          </a:p>
        </p:txBody>
      </p:sp>
      <p:sp>
        <p:nvSpPr>
          <p:cNvPr id="3" name="Holder 3"/>
          <p:cNvSpPr>
            <a:spLocks noGrp="1"/>
          </p:cNvSpPr>
          <p:nvPr>
            <p:ph type="body" idx="1"/>
          </p:nvPr>
        </p:nvSpPr>
        <p:spPr>
          <a:xfrm>
            <a:off x="672465" y="1842141"/>
            <a:ext cx="11659869" cy="22352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421632" y="9070848"/>
            <a:ext cx="4161536" cy="4876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50240" y="9070848"/>
            <a:ext cx="2991104"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12/3/19</a:t>
            </a:fld>
            <a:endParaRPr lang="en-US"/>
          </a:p>
        </p:txBody>
      </p:sp>
      <p:sp>
        <p:nvSpPr>
          <p:cNvPr id="6" name="Holder 6"/>
          <p:cNvSpPr>
            <a:spLocks noGrp="1"/>
          </p:cNvSpPr>
          <p:nvPr>
            <p:ph type="sldNum" sz="quarter" idx="7"/>
          </p:nvPr>
        </p:nvSpPr>
        <p:spPr>
          <a:xfrm>
            <a:off x="9363456" y="9070848"/>
            <a:ext cx="2991104" cy="4876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8.jp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11.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8.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782300" y="8737600"/>
            <a:ext cx="2222500" cy="381000"/>
          </a:xfrm>
          <a:custGeom>
            <a:avLst/>
            <a:gdLst/>
            <a:ahLst/>
            <a:cxnLst/>
            <a:rect l="l" t="t" r="r" b="b"/>
            <a:pathLst>
              <a:path w="2222500" h="381000">
                <a:moveTo>
                  <a:pt x="0" y="381000"/>
                </a:moveTo>
                <a:lnTo>
                  <a:pt x="2222500" y="381000"/>
                </a:lnTo>
                <a:lnTo>
                  <a:pt x="22225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1181100"/>
            <a:ext cx="13004800" cy="3771900"/>
          </a:xfrm>
          <a:custGeom>
            <a:avLst/>
            <a:gdLst/>
            <a:ahLst/>
            <a:cxnLst/>
            <a:rect l="l" t="t" r="r" b="b"/>
            <a:pathLst>
              <a:path w="13004800" h="3771900">
                <a:moveTo>
                  <a:pt x="0" y="3771900"/>
                </a:moveTo>
                <a:lnTo>
                  <a:pt x="13004800" y="3771900"/>
                </a:lnTo>
                <a:lnTo>
                  <a:pt x="13004800" y="0"/>
                </a:lnTo>
                <a:lnTo>
                  <a:pt x="0" y="0"/>
                </a:lnTo>
                <a:lnTo>
                  <a:pt x="0" y="37719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1798827" y="8302666"/>
            <a:ext cx="727024" cy="727033"/>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673100" y="1842141"/>
            <a:ext cx="11659235" cy="2235200"/>
          </a:xfrm>
          <a:prstGeom prst="rect">
            <a:avLst/>
          </a:prstGeom>
        </p:spPr>
        <p:txBody>
          <a:bodyPr vert="horz" wrap="square" lIns="0" tIns="12700" rIns="0" bIns="0" rtlCol="0">
            <a:spAutoFit/>
          </a:bodyPr>
          <a:lstStyle/>
          <a:p>
            <a:pPr algn="ctr">
              <a:lnSpc>
                <a:spcPts val="12780"/>
              </a:lnSpc>
              <a:spcBef>
                <a:spcPts val="100"/>
              </a:spcBef>
            </a:pPr>
            <a:r>
              <a:rPr sz="11000" spc="20" dirty="0"/>
              <a:t>MUSSEL</a:t>
            </a:r>
            <a:r>
              <a:rPr sz="11000" spc="-325" dirty="0"/>
              <a:t> </a:t>
            </a:r>
            <a:r>
              <a:rPr sz="11000" spc="-170" dirty="0"/>
              <a:t>MATTERS</a:t>
            </a:r>
            <a:endParaRPr sz="11000"/>
          </a:p>
          <a:p>
            <a:pPr algn="ctr">
              <a:lnSpc>
                <a:spcPts val="4620"/>
              </a:lnSpc>
              <a:tabLst>
                <a:tab pos="2535555" algn="l"/>
                <a:tab pos="4197350" algn="l"/>
                <a:tab pos="4745990" algn="l"/>
                <a:tab pos="6120765" algn="l"/>
                <a:tab pos="7058025" algn="l"/>
                <a:tab pos="8869680" algn="l"/>
              </a:tabLst>
            </a:pPr>
            <a:r>
              <a:rPr sz="4200" b="0" i="1" spc="-60" dirty="0">
                <a:latin typeface="Abadi-LightItalicPL"/>
                <a:cs typeface="Abadi-LightItalicPL"/>
              </a:rPr>
              <a:t>Exponential	</a:t>
            </a:r>
            <a:r>
              <a:rPr sz="4200" b="0" i="1" spc="-25" dirty="0">
                <a:latin typeface="Abadi-LightItalicPL"/>
                <a:cs typeface="Abadi-LightItalicPL"/>
              </a:rPr>
              <a:t>Growth	</a:t>
            </a:r>
            <a:r>
              <a:rPr sz="4200" b="0" i="1" spc="-30" dirty="0">
                <a:latin typeface="Abadi-LightItalicPL"/>
                <a:cs typeface="Abadi-LightItalicPL"/>
              </a:rPr>
              <a:t>of	</a:t>
            </a:r>
            <a:r>
              <a:rPr sz="4200" b="0" i="1" spc="-70" dirty="0">
                <a:latin typeface="Abadi-LightItalicPL"/>
                <a:cs typeface="Abadi-LightItalicPL"/>
              </a:rPr>
              <a:t>Zebra	</a:t>
            </a:r>
            <a:r>
              <a:rPr sz="4200" b="0" i="1" spc="-35" dirty="0">
                <a:latin typeface="Abadi-LightItalicPL"/>
                <a:cs typeface="Abadi-LightItalicPL"/>
              </a:rPr>
              <a:t>and	</a:t>
            </a:r>
            <a:r>
              <a:rPr sz="4200" b="0" i="1" spc="-50" dirty="0">
                <a:latin typeface="Abadi-LightItalicPL"/>
                <a:cs typeface="Abadi-LightItalicPL"/>
              </a:rPr>
              <a:t>Quagga	Mussels</a:t>
            </a:r>
            <a:endParaRPr sz="4200">
              <a:latin typeface="Abadi-LightItalicPL"/>
              <a:cs typeface="Abadi-LightItalicPL"/>
            </a:endParaRPr>
          </a:p>
        </p:txBody>
      </p:sp>
      <p:sp>
        <p:nvSpPr>
          <p:cNvPr id="8" name="object 8"/>
          <p:cNvSpPr txBox="1"/>
          <p:nvPr/>
        </p:nvSpPr>
        <p:spPr>
          <a:xfrm>
            <a:off x="10933158" y="8863786"/>
            <a:ext cx="1322705"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Dan Kosmayer </a:t>
            </a:r>
            <a:r>
              <a:rPr sz="800" dirty="0">
                <a:solidFill>
                  <a:srgbClr val="FFFFFF"/>
                </a:solidFill>
                <a:latin typeface="Abadi-PL"/>
                <a:cs typeface="Abadi-PL"/>
              </a:rPr>
              <a:t>/</a:t>
            </a:r>
            <a:r>
              <a:rPr sz="800" spc="-70" dirty="0">
                <a:solidFill>
                  <a:srgbClr val="FFFFFF"/>
                </a:solidFill>
                <a:latin typeface="Abadi-PL"/>
                <a:cs typeface="Abadi-PL"/>
              </a:rPr>
              <a:t> </a:t>
            </a:r>
            <a:r>
              <a:rPr sz="800" spc="10" dirty="0">
                <a:solidFill>
                  <a:srgbClr val="FFFFFF"/>
                </a:solidFill>
                <a:latin typeface="Abadi-PL"/>
                <a:cs typeface="Abadi-PL"/>
              </a:rPr>
              <a:t>Shutterstock</a:t>
            </a:r>
            <a:endParaRPr sz="800">
              <a:latin typeface="Abadi-PL"/>
              <a:cs typeface="Abadi-P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061700" y="8737600"/>
            <a:ext cx="1943100" cy="381000"/>
          </a:xfrm>
          <a:custGeom>
            <a:avLst/>
            <a:gdLst/>
            <a:ahLst/>
            <a:cxnLst/>
            <a:rect l="l" t="t" r="r" b="b"/>
            <a:pathLst>
              <a:path w="1943100" h="381000">
                <a:moveTo>
                  <a:pt x="0" y="381000"/>
                </a:moveTo>
                <a:lnTo>
                  <a:pt x="1943100" y="381000"/>
                </a:lnTo>
                <a:lnTo>
                  <a:pt x="19431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798827" y="8302666"/>
            <a:ext cx="727024" cy="7270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3586175"/>
            <a:ext cx="8211883" cy="355601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937000" y="6770840"/>
            <a:ext cx="4275455" cy="371475"/>
          </a:xfrm>
          <a:custGeom>
            <a:avLst/>
            <a:gdLst/>
            <a:ahLst/>
            <a:cxnLst/>
            <a:rect l="l" t="t" r="r" b="b"/>
            <a:pathLst>
              <a:path w="4275455" h="371475">
                <a:moveTo>
                  <a:pt x="0" y="371348"/>
                </a:moveTo>
                <a:lnTo>
                  <a:pt x="4274883" y="371348"/>
                </a:lnTo>
                <a:lnTo>
                  <a:pt x="4274883" y="0"/>
                </a:lnTo>
                <a:lnTo>
                  <a:pt x="0" y="0"/>
                </a:lnTo>
                <a:lnTo>
                  <a:pt x="0" y="371348"/>
                </a:lnTo>
                <a:close/>
              </a:path>
            </a:pathLst>
          </a:custGeom>
          <a:solidFill>
            <a:srgbClr val="005459">
              <a:alpha val="69999"/>
            </a:srgbClr>
          </a:solidFill>
        </p:spPr>
        <p:txBody>
          <a:bodyPr wrap="square" lIns="0" tIns="0" rIns="0" bIns="0" rtlCol="0"/>
          <a:lstStyle/>
          <a:p>
            <a:endParaRPr/>
          </a:p>
        </p:txBody>
      </p:sp>
      <p:sp>
        <p:nvSpPr>
          <p:cNvPr id="8" name="object 8"/>
          <p:cNvSpPr txBox="1"/>
          <p:nvPr/>
        </p:nvSpPr>
        <p:spPr>
          <a:xfrm>
            <a:off x="6862518" y="6875888"/>
            <a:ext cx="1247775" cy="147320"/>
          </a:xfrm>
          <a:prstGeom prst="rect">
            <a:avLst/>
          </a:prstGeom>
        </p:spPr>
        <p:txBody>
          <a:bodyPr vert="horz" wrap="square" lIns="0" tIns="12700" rIns="0" bIns="0" rtlCol="0">
            <a:spAutoFit/>
          </a:bodyPr>
          <a:lstStyle/>
          <a:p>
            <a:pPr marL="12700">
              <a:lnSpc>
                <a:spcPct val="100000"/>
              </a:lnSpc>
              <a:spcBef>
                <a:spcPts val="100"/>
              </a:spcBef>
            </a:pPr>
            <a:r>
              <a:rPr sz="800" spc="15" dirty="0">
                <a:solidFill>
                  <a:srgbClr val="FFFFFF"/>
                </a:solidFill>
                <a:latin typeface="Abadi-PL"/>
                <a:cs typeface="Abadi-PL"/>
              </a:rPr>
              <a:t>Jeff </a:t>
            </a:r>
            <a:r>
              <a:rPr sz="800" spc="5" dirty="0">
                <a:solidFill>
                  <a:srgbClr val="FFFFFF"/>
                </a:solidFill>
                <a:latin typeface="Abadi-PL"/>
                <a:cs typeface="Abadi-PL"/>
              </a:rPr>
              <a:t>Caughey </a:t>
            </a:r>
            <a:r>
              <a:rPr sz="800" dirty="0">
                <a:solidFill>
                  <a:srgbClr val="FFFFFF"/>
                </a:solidFill>
                <a:latin typeface="Abadi-PL"/>
                <a:cs typeface="Abadi-PL"/>
              </a:rPr>
              <a:t>/</a:t>
            </a:r>
            <a:r>
              <a:rPr sz="800" spc="-70" dirty="0">
                <a:solidFill>
                  <a:srgbClr val="FFFFFF"/>
                </a:solidFill>
                <a:latin typeface="Abadi-PL"/>
                <a:cs typeface="Abadi-PL"/>
              </a:rPr>
              <a:t> </a:t>
            </a:r>
            <a:r>
              <a:rPr sz="800" spc="10" dirty="0">
                <a:solidFill>
                  <a:srgbClr val="FFFFFF"/>
                </a:solidFill>
                <a:latin typeface="Abadi-PL"/>
                <a:cs typeface="Abadi-PL"/>
              </a:rPr>
              <a:t>Shutterstock</a:t>
            </a:r>
            <a:endParaRPr sz="800">
              <a:latin typeface="Abadi-PL"/>
              <a:cs typeface="Abadi-PL"/>
            </a:endParaRPr>
          </a:p>
        </p:txBody>
      </p:sp>
      <p:sp>
        <p:nvSpPr>
          <p:cNvPr id="9" name="object 9"/>
          <p:cNvSpPr/>
          <p:nvPr/>
        </p:nvSpPr>
        <p:spPr>
          <a:xfrm>
            <a:off x="0" y="6773888"/>
            <a:ext cx="3937000" cy="368300"/>
          </a:xfrm>
          <a:custGeom>
            <a:avLst/>
            <a:gdLst/>
            <a:ahLst/>
            <a:cxnLst/>
            <a:rect l="l" t="t" r="r" b="b"/>
            <a:pathLst>
              <a:path w="3937000" h="368300">
                <a:moveTo>
                  <a:pt x="0" y="368300"/>
                </a:moveTo>
                <a:lnTo>
                  <a:pt x="3937000" y="368300"/>
                </a:lnTo>
                <a:lnTo>
                  <a:pt x="3937000" y="0"/>
                </a:lnTo>
                <a:lnTo>
                  <a:pt x="0" y="0"/>
                </a:lnTo>
                <a:lnTo>
                  <a:pt x="0" y="368300"/>
                </a:lnTo>
                <a:close/>
              </a:path>
            </a:pathLst>
          </a:custGeom>
          <a:solidFill>
            <a:srgbClr val="005459">
              <a:alpha val="69999"/>
            </a:srgbClr>
          </a:solidFill>
        </p:spPr>
        <p:txBody>
          <a:bodyPr wrap="square" lIns="0" tIns="0" rIns="0" bIns="0" rtlCol="0"/>
          <a:lstStyle/>
          <a:p>
            <a:endParaRPr/>
          </a:p>
        </p:txBody>
      </p:sp>
      <p:sp>
        <p:nvSpPr>
          <p:cNvPr id="10" name="object 10"/>
          <p:cNvSpPr txBox="1"/>
          <p:nvPr/>
        </p:nvSpPr>
        <p:spPr>
          <a:xfrm>
            <a:off x="1551152" y="6878937"/>
            <a:ext cx="2284730" cy="14732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FFFFFF"/>
                </a:solidFill>
                <a:latin typeface="Abadi-PL"/>
                <a:cs typeface="Abadi-PL"/>
              </a:rPr>
              <a:t>Craig </a:t>
            </a:r>
            <a:r>
              <a:rPr sz="800" spc="10" dirty="0">
                <a:solidFill>
                  <a:srgbClr val="FFFFFF"/>
                </a:solidFill>
                <a:latin typeface="Abadi-PL"/>
                <a:cs typeface="Abadi-PL"/>
              </a:rPr>
              <a:t>Czarnecki, </a:t>
            </a:r>
            <a:r>
              <a:rPr sz="800" spc="5" dirty="0">
                <a:solidFill>
                  <a:srgbClr val="FFFFFF"/>
                </a:solidFill>
                <a:latin typeface="Abadi-PL"/>
                <a:cs typeface="Abadi-PL"/>
              </a:rPr>
              <a:t>Michigan </a:t>
            </a:r>
            <a:r>
              <a:rPr sz="800" spc="10" dirty="0">
                <a:solidFill>
                  <a:srgbClr val="FFFFFF"/>
                </a:solidFill>
                <a:latin typeface="Abadi-PL"/>
                <a:cs typeface="Abadi-PL"/>
              </a:rPr>
              <a:t>Sea Grant,</a:t>
            </a:r>
            <a:r>
              <a:rPr sz="800" spc="-80" dirty="0">
                <a:solidFill>
                  <a:srgbClr val="FFFFFF"/>
                </a:solidFill>
                <a:latin typeface="Abadi-PL"/>
                <a:cs typeface="Abadi-PL"/>
              </a:rPr>
              <a:t> </a:t>
            </a:r>
            <a:r>
              <a:rPr sz="800" spc="5" dirty="0">
                <a:solidFill>
                  <a:srgbClr val="FFFFFF"/>
                </a:solidFill>
                <a:latin typeface="Abadi-PL"/>
                <a:cs typeface="Abadi-PL"/>
              </a:rPr>
              <a:t>Bugwood.org</a:t>
            </a:r>
            <a:endParaRPr sz="800">
              <a:latin typeface="Abadi-PL"/>
              <a:cs typeface="Abadi-PL"/>
            </a:endParaRPr>
          </a:p>
        </p:txBody>
      </p:sp>
      <p:sp>
        <p:nvSpPr>
          <p:cNvPr id="11" name="object 11"/>
          <p:cNvSpPr/>
          <p:nvPr/>
        </p:nvSpPr>
        <p:spPr>
          <a:xfrm>
            <a:off x="0" y="0"/>
            <a:ext cx="13004800" cy="2705100"/>
          </a:xfrm>
          <a:custGeom>
            <a:avLst/>
            <a:gdLst/>
            <a:ahLst/>
            <a:cxnLst/>
            <a:rect l="l" t="t" r="r" b="b"/>
            <a:pathLst>
              <a:path w="13004800" h="2705100">
                <a:moveTo>
                  <a:pt x="0" y="2705100"/>
                </a:moveTo>
                <a:lnTo>
                  <a:pt x="13004800" y="2705100"/>
                </a:lnTo>
                <a:lnTo>
                  <a:pt x="13004800" y="0"/>
                </a:lnTo>
                <a:lnTo>
                  <a:pt x="0" y="0"/>
                </a:lnTo>
                <a:lnTo>
                  <a:pt x="0" y="2705100"/>
                </a:lnTo>
                <a:close/>
              </a:path>
            </a:pathLst>
          </a:custGeom>
          <a:solidFill>
            <a:srgbClr val="005459">
              <a:alpha val="69999"/>
            </a:srgbClr>
          </a:solidFill>
        </p:spPr>
        <p:txBody>
          <a:bodyPr wrap="square" lIns="0" tIns="0" rIns="0" bIns="0" rtlCol="0"/>
          <a:lstStyle/>
          <a:p>
            <a:endParaRPr/>
          </a:p>
        </p:txBody>
      </p:sp>
      <p:sp>
        <p:nvSpPr>
          <p:cNvPr id="12" name="object 12"/>
          <p:cNvSpPr txBox="1">
            <a:spLocks noGrp="1"/>
          </p:cNvSpPr>
          <p:nvPr>
            <p:ph type="title"/>
          </p:nvPr>
        </p:nvSpPr>
        <p:spPr>
          <a:prstGeom prst="rect">
            <a:avLst/>
          </a:prstGeom>
        </p:spPr>
        <p:txBody>
          <a:bodyPr vert="horz" wrap="square" lIns="0" tIns="78740" rIns="0" bIns="0" rtlCol="0">
            <a:spAutoFit/>
          </a:bodyPr>
          <a:lstStyle/>
          <a:p>
            <a:pPr marL="12700" marR="5080" indent="882650">
              <a:lnSpc>
                <a:spcPts val="6600"/>
              </a:lnSpc>
              <a:spcBef>
                <a:spcPts val="620"/>
              </a:spcBef>
            </a:pPr>
            <a:r>
              <a:rPr sz="5800" spc="-65" dirty="0"/>
              <a:t>THE </a:t>
            </a:r>
            <a:r>
              <a:rPr sz="5800" spc="-55" dirty="0"/>
              <a:t>PROBLEM—ZEBRA </a:t>
            </a:r>
            <a:r>
              <a:rPr sz="5800" spc="-70" dirty="0"/>
              <a:t>AND  </a:t>
            </a:r>
            <a:r>
              <a:rPr sz="5800" spc="-135" dirty="0"/>
              <a:t>QUAGGA </a:t>
            </a:r>
            <a:r>
              <a:rPr sz="5800" spc="-35" dirty="0"/>
              <a:t>MUSSELS </a:t>
            </a:r>
            <a:r>
              <a:rPr sz="5800" spc="-65" dirty="0"/>
              <a:t>ARE</a:t>
            </a:r>
            <a:r>
              <a:rPr sz="5800" spc="-250" dirty="0"/>
              <a:t> </a:t>
            </a:r>
            <a:r>
              <a:rPr sz="5800" spc="-114" dirty="0"/>
              <a:t>INVADING</a:t>
            </a:r>
            <a:endParaRPr sz="5800"/>
          </a:p>
        </p:txBody>
      </p:sp>
      <p:sp>
        <p:nvSpPr>
          <p:cNvPr id="13" name="object 13"/>
          <p:cNvSpPr txBox="1"/>
          <p:nvPr/>
        </p:nvSpPr>
        <p:spPr>
          <a:xfrm>
            <a:off x="11230871" y="8863786"/>
            <a:ext cx="1024890"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Andrew </a:t>
            </a:r>
            <a:r>
              <a:rPr sz="800" spc="10" dirty="0">
                <a:solidFill>
                  <a:srgbClr val="FFFFFF"/>
                </a:solidFill>
                <a:latin typeface="Abadi-PL"/>
                <a:cs typeface="Abadi-PL"/>
              </a:rPr>
              <a:t>Sabai </a:t>
            </a:r>
            <a:r>
              <a:rPr sz="800" dirty="0">
                <a:solidFill>
                  <a:srgbClr val="FFFFFF"/>
                </a:solidFill>
                <a:latin typeface="Abadi-PL"/>
                <a:cs typeface="Abadi-PL"/>
              </a:rPr>
              <a:t>/</a:t>
            </a:r>
            <a:r>
              <a:rPr sz="800" spc="-85" dirty="0">
                <a:solidFill>
                  <a:srgbClr val="FFFFFF"/>
                </a:solidFill>
                <a:latin typeface="Abadi-PL"/>
                <a:cs typeface="Abadi-PL"/>
              </a:rPr>
              <a:t> </a:t>
            </a:r>
            <a:r>
              <a:rPr sz="800" spc="-15" dirty="0">
                <a:solidFill>
                  <a:srgbClr val="FFFFFF"/>
                </a:solidFill>
                <a:latin typeface="Abadi-PL"/>
                <a:cs typeface="Abadi-PL"/>
              </a:rPr>
              <a:t>123RF</a:t>
            </a:r>
            <a:endParaRPr sz="800">
              <a:latin typeface="Abadi-PL"/>
              <a:cs typeface="Abadi-P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061700" y="8737600"/>
            <a:ext cx="1943100" cy="381000"/>
          </a:xfrm>
          <a:custGeom>
            <a:avLst/>
            <a:gdLst/>
            <a:ahLst/>
            <a:cxnLst/>
            <a:rect l="l" t="t" r="r" b="b"/>
            <a:pathLst>
              <a:path w="1943100" h="381000">
                <a:moveTo>
                  <a:pt x="0" y="381000"/>
                </a:moveTo>
                <a:lnTo>
                  <a:pt x="1943100" y="381000"/>
                </a:lnTo>
                <a:lnTo>
                  <a:pt x="19431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798827" y="8302666"/>
            <a:ext cx="727024" cy="7270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211883" y="3586175"/>
            <a:ext cx="4792916" cy="355601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211883" y="6770840"/>
            <a:ext cx="4792980" cy="371475"/>
          </a:xfrm>
          <a:custGeom>
            <a:avLst/>
            <a:gdLst/>
            <a:ahLst/>
            <a:cxnLst/>
            <a:rect l="l" t="t" r="r" b="b"/>
            <a:pathLst>
              <a:path w="4792980" h="371475">
                <a:moveTo>
                  <a:pt x="0" y="371348"/>
                </a:moveTo>
                <a:lnTo>
                  <a:pt x="4792916" y="371348"/>
                </a:lnTo>
                <a:lnTo>
                  <a:pt x="4792916" y="0"/>
                </a:lnTo>
                <a:lnTo>
                  <a:pt x="0" y="0"/>
                </a:lnTo>
                <a:lnTo>
                  <a:pt x="0" y="371348"/>
                </a:lnTo>
                <a:close/>
              </a:path>
            </a:pathLst>
          </a:custGeom>
          <a:solidFill>
            <a:srgbClr val="005459">
              <a:alpha val="69999"/>
            </a:srgbClr>
          </a:solidFill>
        </p:spPr>
        <p:txBody>
          <a:bodyPr wrap="square" lIns="0" tIns="0" rIns="0" bIns="0" rtlCol="0"/>
          <a:lstStyle/>
          <a:p>
            <a:endParaRPr/>
          </a:p>
        </p:txBody>
      </p:sp>
      <p:sp>
        <p:nvSpPr>
          <p:cNvPr id="8" name="object 8"/>
          <p:cNvSpPr txBox="1"/>
          <p:nvPr/>
        </p:nvSpPr>
        <p:spPr>
          <a:xfrm>
            <a:off x="12573821" y="6875888"/>
            <a:ext cx="321945" cy="14732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FFFFFF"/>
                </a:solidFill>
                <a:latin typeface="Abadi-PL"/>
                <a:cs typeface="Abadi-PL"/>
              </a:rPr>
              <a:t>U</a:t>
            </a:r>
            <a:r>
              <a:rPr sz="800" dirty="0">
                <a:solidFill>
                  <a:srgbClr val="FFFFFF"/>
                </a:solidFill>
                <a:latin typeface="Abadi-PL"/>
                <a:cs typeface="Abadi-PL"/>
              </a:rPr>
              <a:t>S</a:t>
            </a:r>
            <a:r>
              <a:rPr sz="800" spc="-15" dirty="0">
                <a:solidFill>
                  <a:srgbClr val="FFFFFF"/>
                </a:solidFill>
                <a:latin typeface="Abadi-PL"/>
                <a:cs typeface="Abadi-PL"/>
              </a:rPr>
              <a:t>A</a:t>
            </a:r>
            <a:r>
              <a:rPr sz="800" spc="15" dirty="0">
                <a:solidFill>
                  <a:srgbClr val="FFFFFF"/>
                </a:solidFill>
                <a:latin typeface="Abadi-PL"/>
                <a:cs typeface="Abadi-PL"/>
              </a:rPr>
              <a:t>C</a:t>
            </a:r>
            <a:r>
              <a:rPr sz="800" dirty="0">
                <a:solidFill>
                  <a:srgbClr val="FFFFFF"/>
                </a:solidFill>
                <a:latin typeface="Abadi-PL"/>
                <a:cs typeface="Abadi-PL"/>
              </a:rPr>
              <a:t>E</a:t>
            </a:r>
            <a:endParaRPr sz="800">
              <a:latin typeface="Abadi-PL"/>
              <a:cs typeface="Abadi-PL"/>
            </a:endParaRPr>
          </a:p>
        </p:txBody>
      </p:sp>
      <p:sp>
        <p:nvSpPr>
          <p:cNvPr id="9" name="object 9"/>
          <p:cNvSpPr/>
          <p:nvPr/>
        </p:nvSpPr>
        <p:spPr>
          <a:xfrm>
            <a:off x="0" y="3586175"/>
            <a:ext cx="8211883" cy="3556012"/>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937000" y="6770840"/>
            <a:ext cx="4275455" cy="371475"/>
          </a:xfrm>
          <a:custGeom>
            <a:avLst/>
            <a:gdLst/>
            <a:ahLst/>
            <a:cxnLst/>
            <a:rect l="l" t="t" r="r" b="b"/>
            <a:pathLst>
              <a:path w="4275455" h="371475">
                <a:moveTo>
                  <a:pt x="0" y="371348"/>
                </a:moveTo>
                <a:lnTo>
                  <a:pt x="4274883" y="371348"/>
                </a:lnTo>
                <a:lnTo>
                  <a:pt x="4274883" y="0"/>
                </a:lnTo>
                <a:lnTo>
                  <a:pt x="0" y="0"/>
                </a:lnTo>
                <a:lnTo>
                  <a:pt x="0" y="371348"/>
                </a:lnTo>
                <a:close/>
              </a:path>
            </a:pathLst>
          </a:custGeom>
          <a:solidFill>
            <a:srgbClr val="005459">
              <a:alpha val="69999"/>
            </a:srgbClr>
          </a:solidFill>
        </p:spPr>
        <p:txBody>
          <a:bodyPr wrap="square" lIns="0" tIns="0" rIns="0" bIns="0" rtlCol="0"/>
          <a:lstStyle/>
          <a:p>
            <a:endParaRPr/>
          </a:p>
        </p:txBody>
      </p:sp>
      <p:sp>
        <p:nvSpPr>
          <p:cNvPr id="11" name="object 11"/>
          <p:cNvSpPr txBox="1"/>
          <p:nvPr/>
        </p:nvSpPr>
        <p:spPr>
          <a:xfrm>
            <a:off x="6862518" y="6875888"/>
            <a:ext cx="1247775" cy="147320"/>
          </a:xfrm>
          <a:prstGeom prst="rect">
            <a:avLst/>
          </a:prstGeom>
        </p:spPr>
        <p:txBody>
          <a:bodyPr vert="horz" wrap="square" lIns="0" tIns="12700" rIns="0" bIns="0" rtlCol="0">
            <a:spAutoFit/>
          </a:bodyPr>
          <a:lstStyle/>
          <a:p>
            <a:pPr marL="12700">
              <a:lnSpc>
                <a:spcPct val="100000"/>
              </a:lnSpc>
              <a:spcBef>
                <a:spcPts val="100"/>
              </a:spcBef>
            </a:pPr>
            <a:r>
              <a:rPr sz="800" spc="15" dirty="0">
                <a:solidFill>
                  <a:srgbClr val="FFFFFF"/>
                </a:solidFill>
                <a:latin typeface="Abadi-PL"/>
                <a:cs typeface="Abadi-PL"/>
              </a:rPr>
              <a:t>Jeff </a:t>
            </a:r>
            <a:r>
              <a:rPr sz="800" spc="5" dirty="0">
                <a:solidFill>
                  <a:srgbClr val="FFFFFF"/>
                </a:solidFill>
                <a:latin typeface="Abadi-PL"/>
                <a:cs typeface="Abadi-PL"/>
              </a:rPr>
              <a:t>Caughey </a:t>
            </a:r>
            <a:r>
              <a:rPr sz="800" dirty="0">
                <a:solidFill>
                  <a:srgbClr val="FFFFFF"/>
                </a:solidFill>
                <a:latin typeface="Abadi-PL"/>
                <a:cs typeface="Abadi-PL"/>
              </a:rPr>
              <a:t>/</a:t>
            </a:r>
            <a:r>
              <a:rPr sz="800" spc="-70" dirty="0">
                <a:solidFill>
                  <a:srgbClr val="FFFFFF"/>
                </a:solidFill>
                <a:latin typeface="Abadi-PL"/>
                <a:cs typeface="Abadi-PL"/>
              </a:rPr>
              <a:t> </a:t>
            </a:r>
            <a:r>
              <a:rPr sz="800" spc="10" dirty="0">
                <a:solidFill>
                  <a:srgbClr val="FFFFFF"/>
                </a:solidFill>
                <a:latin typeface="Abadi-PL"/>
                <a:cs typeface="Abadi-PL"/>
              </a:rPr>
              <a:t>Shutterstock</a:t>
            </a:r>
            <a:endParaRPr sz="800">
              <a:latin typeface="Abadi-PL"/>
              <a:cs typeface="Abadi-PL"/>
            </a:endParaRPr>
          </a:p>
        </p:txBody>
      </p:sp>
      <p:sp>
        <p:nvSpPr>
          <p:cNvPr id="12" name="object 12"/>
          <p:cNvSpPr/>
          <p:nvPr/>
        </p:nvSpPr>
        <p:spPr>
          <a:xfrm>
            <a:off x="0" y="6773888"/>
            <a:ext cx="3937000" cy="368300"/>
          </a:xfrm>
          <a:custGeom>
            <a:avLst/>
            <a:gdLst/>
            <a:ahLst/>
            <a:cxnLst/>
            <a:rect l="l" t="t" r="r" b="b"/>
            <a:pathLst>
              <a:path w="3937000" h="368300">
                <a:moveTo>
                  <a:pt x="0" y="368300"/>
                </a:moveTo>
                <a:lnTo>
                  <a:pt x="3937000" y="368300"/>
                </a:lnTo>
                <a:lnTo>
                  <a:pt x="3937000" y="0"/>
                </a:lnTo>
                <a:lnTo>
                  <a:pt x="0" y="0"/>
                </a:lnTo>
                <a:lnTo>
                  <a:pt x="0" y="368300"/>
                </a:lnTo>
                <a:close/>
              </a:path>
            </a:pathLst>
          </a:custGeom>
          <a:solidFill>
            <a:srgbClr val="005459">
              <a:alpha val="69999"/>
            </a:srgbClr>
          </a:solidFill>
        </p:spPr>
        <p:txBody>
          <a:bodyPr wrap="square" lIns="0" tIns="0" rIns="0" bIns="0" rtlCol="0"/>
          <a:lstStyle/>
          <a:p>
            <a:endParaRPr/>
          </a:p>
        </p:txBody>
      </p:sp>
      <p:sp>
        <p:nvSpPr>
          <p:cNvPr id="13" name="object 13"/>
          <p:cNvSpPr txBox="1"/>
          <p:nvPr/>
        </p:nvSpPr>
        <p:spPr>
          <a:xfrm>
            <a:off x="1551152" y="6878937"/>
            <a:ext cx="2284730" cy="14732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FFFFFF"/>
                </a:solidFill>
                <a:latin typeface="Abadi-PL"/>
                <a:cs typeface="Abadi-PL"/>
              </a:rPr>
              <a:t>Craig </a:t>
            </a:r>
            <a:r>
              <a:rPr sz="800" spc="10" dirty="0">
                <a:solidFill>
                  <a:srgbClr val="FFFFFF"/>
                </a:solidFill>
                <a:latin typeface="Abadi-PL"/>
                <a:cs typeface="Abadi-PL"/>
              </a:rPr>
              <a:t>Czarnecki, </a:t>
            </a:r>
            <a:r>
              <a:rPr sz="800" spc="5" dirty="0">
                <a:solidFill>
                  <a:srgbClr val="FFFFFF"/>
                </a:solidFill>
                <a:latin typeface="Abadi-PL"/>
                <a:cs typeface="Abadi-PL"/>
              </a:rPr>
              <a:t>Michigan </a:t>
            </a:r>
            <a:r>
              <a:rPr sz="800" spc="10" dirty="0">
                <a:solidFill>
                  <a:srgbClr val="FFFFFF"/>
                </a:solidFill>
                <a:latin typeface="Abadi-PL"/>
                <a:cs typeface="Abadi-PL"/>
              </a:rPr>
              <a:t>Sea Grant,</a:t>
            </a:r>
            <a:r>
              <a:rPr sz="800" spc="-80" dirty="0">
                <a:solidFill>
                  <a:srgbClr val="FFFFFF"/>
                </a:solidFill>
                <a:latin typeface="Abadi-PL"/>
                <a:cs typeface="Abadi-PL"/>
              </a:rPr>
              <a:t> </a:t>
            </a:r>
            <a:r>
              <a:rPr sz="800" spc="5" dirty="0">
                <a:solidFill>
                  <a:srgbClr val="FFFFFF"/>
                </a:solidFill>
                <a:latin typeface="Abadi-PL"/>
                <a:cs typeface="Abadi-PL"/>
              </a:rPr>
              <a:t>Bugwood.org</a:t>
            </a:r>
            <a:endParaRPr sz="800">
              <a:latin typeface="Abadi-PL"/>
              <a:cs typeface="Abadi-PL"/>
            </a:endParaRPr>
          </a:p>
        </p:txBody>
      </p:sp>
      <p:sp>
        <p:nvSpPr>
          <p:cNvPr id="14" name="object 14"/>
          <p:cNvSpPr/>
          <p:nvPr/>
        </p:nvSpPr>
        <p:spPr>
          <a:xfrm>
            <a:off x="0" y="0"/>
            <a:ext cx="13004800" cy="2705100"/>
          </a:xfrm>
          <a:custGeom>
            <a:avLst/>
            <a:gdLst/>
            <a:ahLst/>
            <a:cxnLst/>
            <a:rect l="l" t="t" r="r" b="b"/>
            <a:pathLst>
              <a:path w="13004800" h="2705100">
                <a:moveTo>
                  <a:pt x="0" y="2705100"/>
                </a:moveTo>
                <a:lnTo>
                  <a:pt x="13004800" y="2705100"/>
                </a:lnTo>
                <a:lnTo>
                  <a:pt x="13004800" y="0"/>
                </a:lnTo>
                <a:lnTo>
                  <a:pt x="0" y="0"/>
                </a:lnTo>
                <a:lnTo>
                  <a:pt x="0" y="2705100"/>
                </a:lnTo>
                <a:close/>
              </a:path>
            </a:pathLst>
          </a:custGeom>
          <a:solidFill>
            <a:srgbClr val="005459">
              <a:alpha val="69999"/>
            </a:srgbClr>
          </a:solidFill>
        </p:spPr>
        <p:txBody>
          <a:bodyPr wrap="square" lIns="0" tIns="0" rIns="0" bIns="0" rtlCol="0"/>
          <a:lstStyle/>
          <a:p>
            <a:endParaRPr/>
          </a:p>
        </p:txBody>
      </p:sp>
      <p:sp>
        <p:nvSpPr>
          <p:cNvPr id="15" name="object 15"/>
          <p:cNvSpPr txBox="1">
            <a:spLocks noGrp="1"/>
          </p:cNvSpPr>
          <p:nvPr>
            <p:ph type="title"/>
          </p:nvPr>
        </p:nvSpPr>
        <p:spPr>
          <a:prstGeom prst="rect">
            <a:avLst/>
          </a:prstGeom>
        </p:spPr>
        <p:txBody>
          <a:bodyPr vert="horz" wrap="square" lIns="0" tIns="78740" rIns="0" bIns="0" rtlCol="0">
            <a:spAutoFit/>
          </a:bodyPr>
          <a:lstStyle/>
          <a:p>
            <a:pPr marL="12700" marR="5080" indent="882650">
              <a:lnSpc>
                <a:spcPts val="6600"/>
              </a:lnSpc>
              <a:spcBef>
                <a:spcPts val="620"/>
              </a:spcBef>
            </a:pPr>
            <a:r>
              <a:rPr sz="5800" spc="-65" dirty="0"/>
              <a:t>THE </a:t>
            </a:r>
            <a:r>
              <a:rPr sz="5800" spc="-55" dirty="0"/>
              <a:t>PROBLEM—ZEBRA </a:t>
            </a:r>
            <a:r>
              <a:rPr sz="5800" spc="-70" dirty="0"/>
              <a:t>AND  </a:t>
            </a:r>
            <a:r>
              <a:rPr sz="5800" spc="-135" dirty="0"/>
              <a:t>QUAGGA </a:t>
            </a:r>
            <a:r>
              <a:rPr sz="5800" spc="-35" dirty="0"/>
              <a:t>MUSSELS </a:t>
            </a:r>
            <a:r>
              <a:rPr sz="5800" spc="-65" dirty="0"/>
              <a:t>ARE</a:t>
            </a:r>
            <a:r>
              <a:rPr sz="5800" spc="-250" dirty="0"/>
              <a:t> </a:t>
            </a:r>
            <a:r>
              <a:rPr sz="5800" spc="-114" dirty="0"/>
              <a:t>INVADING</a:t>
            </a:r>
            <a:endParaRPr sz="5800"/>
          </a:p>
        </p:txBody>
      </p:sp>
      <p:sp>
        <p:nvSpPr>
          <p:cNvPr id="16" name="object 16"/>
          <p:cNvSpPr txBox="1"/>
          <p:nvPr/>
        </p:nvSpPr>
        <p:spPr>
          <a:xfrm>
            <a:off x="11230871" y="8863786"/>
            <a:ext cx="1024890"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Andrew </a:t>
            </a:r>
            <a:r>
              <a:rPr sz="800" spc="10" dirty="0">
                <a:solidFill>
                  <a:srgbClr val="FFFFFF"/>
                </a:solidFill>
                <a:latin typeface="Abadi-PL"/>
                <a:cs typeface="Abadi-PL"/>
              </a:rPr>
              <a:t>Sabai </a:t>
            </a:r>
            <a:r>
              <a:rPr sz="800" dirty="0">
                <a:solidFill>
                  <a:srgbClr val="FFFFFF"/>
                </a:solidFill>
                <a:latin typeface="Abadi-PL"/>
                <a:cs typeface="Abadi-PL"/>
              </a:rPr>
              <a:t>/</a:t>
            </a:r>
            <a:r>
              <a:rPr sz="800" spc="-85" dirty="0">
                <a:solidFill>
                  <a:srgbClr val="FFFFFF"/>
                </a:solidFill>
                <a:latin typeface="Abadi-PL"/>
                <a:cs typeface="Abadi-PL"/>
              </a:rPr>
              <a:t> </a:t>
            </a:r>
            <a:r>
              <a:rPr sz="800" spc="-15" dirty="0">
                <a:solidFill>
                  <a:srgbClr val="FFFFFF"/>
                </a:solidFill>
                <a:latin typeface="Abadi-PL"/>
                <a:cs typeface="Abadi-PL"/>
              </a:rPr>
              <a:t>123RF</a:t>
            </a:r>
            <a:endParaRPr sz="800">
              <a:latin typeface="Abadi-PL"/>
              <a:cs typeface="Abadi-P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4697" y="8339612"/>
            <a:ext cx="844257" cy="6734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98827" y="8302666"/>
            <a:ext cx="727024" cy="72703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588500" y="8737600"/>
            <a:ext cx="3416300" cy="381000"/>
          </a:xfrm>
          <a:custGeom>
            <a:avLst/>
            <a:gdLst/>
            <a:ahLst/>
            <a:cxnLst/>
            <a:rect l="l" t="t" r="r" b="b"/>
            <a:pathLst>
              <a:path w="3416300" h="381000">
                <a:moveTo>
                  <a:pt x="0" y="381000"/>
                </a:moveTo>
                <a:lnTo>
                  <a:pt x="3416300" y="381000"/>
                </a:lnTo>
                <a:lnTo>
                  <a:pt x="34163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0" y="0"/>
            <a:ext cx="13004800" cy="2349500"/>
          </a:xfrm>
          <a:custGeom>
            <a:avLst/>
            <a:gdLst/>
            <a:ahLst/>
            <a:cxnLst/>
            <a:rect l="l" t="t" r="r" b="b"/>
            <a:pathLst>
              <a:path w="13004800" h="2349500">
                <a:moveTo>
                  <a:pt x="0" y="2349500"/>
                </a:moveTo>
                <a:lnTo>
                  <a:pt x="13004800" y="2349500"/>
                </a:lnTo>
                <a:lnTo>
                  <a:pt x="13004800" y="0"/>
                </a:lnTo>
                <a:lnTo>
                  <a:pt x="0" y="0"/>
                </a:lnTo>
                <a:lnTo>
                  <a:pt x="0" y="2349500"/>
                </a:lnTo>
                <a:close/>
              </a:path>
            </a:pathLst>
          </a:custGeom>
          <a:solidFill>
            <a:srgbClr val="005459">
              <a:alpha val="69999"/>
            </a:srgbClr>
          </a:solid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12700" rIns="0" bIns="0" rtlCol="0">
            <a:spAutoFit/>
          </a:bodyPr>
          <a:lstStyle/>
          <a:p>
            <a:pPr marL="635" algn="ctr">
              <a:lnSpc>
                <a:spcPts val="7020"/>
              </a:lnSpc>
              <a:spcBef>
                <a:spcPts val="100"/>
              </a:spcBef>
            </a:pPr>
            <a:r>
              <a:rPr dirty="0"/>
              <a:t>EXPONENTIAL</a:t>
            </a:r>
            <a:r>
              <a:rPr spc="80" dirty="0"/>
              <a:t> </a:t>
            </a:r>
            <a:r>
              <a:rPr dirty="0"/>
              <a:t>EXPLOSION!</a:t>
            </a:r>
          </a:p>
          <a:p>
            <a:pPr marL="635" algn="ctr">
              <a:lnSpc>
                <a:spcPts val="4860"/>
              </a:lnSpc>
            </a:pPr>
            <a:r>
              <a:rPr sz="4200" b="0" spc="110" dirty="0">
                <a:latin typeface="Abadi-LightPL"/>
                <a:cs typeface="Abadi-LightPL"/>
              </a:rPr>
              <a:t>From </a:t>
            </a:r>
            <a:r>
              <a:rPr sz="4200" b="0" dirty="0">
                <a:latin typeface="Abadi-LightPL"/>
                <a:cs typeface="Abadi-LightPL"/>
              </a:rPr>
              <a:t>a </a:t>
            </a:r>
            <a:r>
              <a:rPr sz="4200" b="0" spc="100" dirty="0">
                <a:latin typeface="Abadi-LightPL"/>
                <a:cs typeface="Abadi-LightPL"/>
              </a:rPr>
              <a:t>Few </a:t>
            </a:r>
            <a:r>
              <a:rPr sz="4200" b="0" spc="55" dirty="0">
                <a:latin typeface="Abadi-LightPL"/>
                <a:cs typeface="Abadi-LightPL"/>
              </a:rPr>
              <a:t>to</a:t>
            </a:r>
            <a:r>
              <a:rPr sz="4200" b="0" spc="195" dirty="0">
                <a:latin typeface="Abadi-LightPL"/>
                <a:cs typeface="Abadi-LightPL"/>
              </a:rPr>
              <a:t> </a:t>
            </a:r>
            <a:r>
              <a:rPr sz="4200" b="0" spc="125" dirty="0">
                <a:latin typeface="Abadi-LightPL"/>
                <a:cs typeface="Abadi-LightPL"/>
              </a:rPr>
              <a:t>Septillions</a:t>
            </a:r>
            <a:endParaRPr sz="4200">
              <a:latin typeface="Abadi-LightPL"/>
              <a:cs typeface="Abadi-LightPL"/>
            </a:endParaRPr>
          </a:p>
        </p:txBody>
      </p:sp>
      <p:sp>
        <p:nvSpPr>
          <p:cNvPr id="8" name="object 8"/>
          <p:cNvSpPr txBox="1"/>
          <p:nvPr/>
        </p:nvSpPr>
        <p:spPr>
          <a:xfrm>
            <a:off x="9723681" y="8863786"/>
            <a:ext cx="2532380"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California </a:t>
            </a:r>
            <a:r>
              <a:rPr sz="800" spc="10" dirty="0">
                <a:solidFill>
                  <a:srgbClr val="FFFFFF"/>
                </a:solidFill>
                <a:latin typeface="Abadi-PL"/>
                <a:cs typeface="Abadi-PL"/>
              </a:rPr>
              <a:t>Department </a:t>
            </a:r>
            <a:r>
              <a:rPr sz="800" spc="5" dirty="0">
                <a:solidFill>
                  <a:srgbClr val="FFFFFF"/>
                </a:solidFill>
                <a:latin typeface="Abadi-PL"/>
                <a:cs typeface="Abadi-PL"/>
              </a:rPr>
              <a:t>of Fish and </a:t>
            </a:r>
            <a:r>
              <a:rPr sz="800" dirty="0">
                <a:solidFill>
                  <a:srgbClr val="FFFFFF"/>
                </a:solidFill>
                <a:latin typeface="Abadi-PL"/>
                <a:cs typeface="Abadi-PL"/>
              </a:rPr>
              <a:t>Wildlife,</a:t>
            </a:r>
            <a:r>
              <a:rPr sz="800" spc="-30" dirty="0">
                <a:solidFill>
                  <a:srgbClr val="FFFFFF"/>
                </a:solidFill>
                <a:latin typeface="Abadi-PL"/>
                <a:cs typeface="Abadi-PL"/>
              </a:rPr>
              <a:t> </a:t>
            </a:r>
            <a:r>
              <a:rPr sz="800" spc="5" dirty="0">
                <a:solidFill>
                  <a:srgbClr val="FFFFFF"/>
                </a:solidFill>
                <a:latin typeface="Abadi-PL"/>
                <a:cs typeface="Abadi-PL"/>
              </a:rPr>
              <a:t>Bugwood.org</a:t>
            </a:r>
            <a:endParaRPr sz="800">
              <a:latin typeface="Abadi-PL"/>
              <a:cs typeface="Abadi-P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774697" y="8339612"/>
            <a:ext cx="844257" cy="673435"/>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1798827" y="8302666"/>
            <a:ext cx="727024" cy="72703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9588500" y="8737600"/>
            <a:ext cx="3416300" cy="381000"/>
          </a:xfrm>
          <a:custGeom>
            <a:avLst/>
            <a:gdLst/>
            <a:ahLst/>
            <a:cxnLst/>
            <a:rect l="l" t="t" r="r" b="b"/>
            <a:pathLst>
              <a:path w="3416300" h="381000">
                <a:moveTo>
                  <a:pt x="0" y="381000"/>
                </a:moveTo>
                <a:lnTo>
                  <a:pt x="3416300" y="381000"/>
                </a:lnTo>
                <a:lnTo>
                  <a:pt x="34163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0" y="2895600"/>
            <a:ext cx="7112000" cy="495300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7480300"/>
            <a:ext cx="7112000" cy="368300"/>
          </a:xfrm>
          <a:custGeom>
            <a:avLst/>
            <a:gdLst/>
            <a:ahLst/>
            <a:cxnLst/>
            <a:rect l="l" t="t" r="r" b="b"/>
            <a:pathLst>
              <a:path w="7112000" h="368300">
                <a:moveTo>
                  <a:pt x="0" y="368300"/>
                </a:moveTo>
                <a:lnTo>
                  <a:pt x="7112000" y="368300"/>
                </a:lnTo>
                <a:lnTo>
                  <a:pt x="7112000" y="0"/>
                </a:lnTo>
                <a:lnTo>
                  <a:pt x="0" y="0"/>
                </a:lnTo>
                <a:lnTo>
                  <a:pt x="0" y="368300"/>
                </a:lnTo>
                <a:close/>
              </a:path>
            </a:pathLst>
          </a:custGeom>
          <a:solidFill>
            <a:srgbClr val="005459">
              <a:alpha val="69999"/>
            </a:srgbClr>
          </a:solidFill>
        </p:spPr>
        <p:txBody>
          <a:bodyPr wrap="square" lIns="0" tIns="0" rIns="0" bIns="0" rtlCol="0"/>
          <a:lstStyle/>
          <a:p>
            <a:endParaRPr/>
          </a:p>
        </p:txBody>
      </p:sp>
      <p:sp>
        <p:nvSpPr>
          <p:cNvPr id="8" name="object 8"/>
          <p:cNvSpPr txBox="1"/>
          <p:nvPr/>
        </p:nvSpPr>
        <p:spPr>
          <a:xfrm>
            <a:off x="5937523" y="7585354"/>
            <a:ext cx="1073150"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FFFFFF"/>
                </a:solidFill>
                <a:latin typeface="Abadi-PL"/>
                <a:cs typeface="Abadi-PL"/>
              </a:rPr>
              <a:t>Ktasimer </a:t>
            </a:r>
            <a:r>
              <a:rPr sz="800" dirty="0">
                <a:solidFill>
                  <a:srgbClr val="FFFFFF"/>
                </a:solidFill>
                <a:latin typeface="Abadi-PL"/>
                <a:cs typeface="Abadi-PL"/>
              </a:rPr>
              <a:t>/ Adobe</a:t>
            </a:r>
            <a:r>
              <a:rPr sz="800" spc="-70" dirty="0">
                <a:solidFill>
                  <a:srgbClr val="FFFFFF"/>
                </a:solidFill>
                <a:latin typeface="Abadi-PL"/>
                <a:cs typeface="Abadi-PL"/>
              </a:rPr>
              <a:t> </a:t>
            </a:r>
            <a:r>
              <a:rPr sz="800" spc="5" dirty="0">
                <a:solidFill>
                  <a:srgbClr val="FFFFFF"/>
                </a:solidFill>
                <a:latin typeface="Abadi-PL"/>
                <a:cs typeface="Abadi-PL"/>
              </a:rPr>
              <a:t>Stock</a:t>
            </a:r>
            <a:endParaRPr sz="800">
              <a:latin typeface="Abadi-PL"/>
              <a:cs typeface="Abadi-PL"/>
            </a:endParaRPr>
          </a:p>
        </p:txBody>
      </p:sp>
      <p:sp>
        <p:nvSpPr>
          <p:cNvPr id="9" name="object 9"/>
          <p:cNvSpPr/>
          <p:nvPr/>
        </p:nvSpPr>
        <p:spPr>
          <a:xfrm>
            <a:off x="0" y="0"/>
            <a:ext cx="13004800" cy="2349500"/>
          </a:xfrm>
          <a:custGeom>
            <a:avLst/>
            <a:gdLst/>
            <a:ahLst/>
            <a:cxnLst/>
            <a:rect l="l" t="t" r="r" b="b"/>
            <a:pathLst>
              <a:path w="13004800" h="2349500">
                <a:moveTo>
                  <a:pt x="0" y="2349500"/>
                </a:moveTo>
                <a:lnTo>
                  <a:pt x="13004800" y="2349500"/>
                </a:lnTo>
                <a:lnTo>
                  <a:pt x="13004800" y="0"/>
                </a:lnTo>
                <a:lnTo>
                  <a:pt x="0" y="0"/>
                </a:lnTo>
                <a:lnTo>
                  <a:pt x="0" y="2349500"/>
                </a:lnTo>
                <a:close/>
              </a:path>
            </a:pathLst>
          </a:custGeom>
          <a:solidFill>
            <a:srgbClr val="005459">
              <a:alpha val="69999"/>
            </a:srgbClr>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2700" rIns="0" bIns="0" rtlCol="0">
            <a:spAutoFit/>
          </a:bodyPr>
          <a:lstStyle/>
          <a:p>
            <a:pPr marL="635" algn="ctr">
              <a:lnSpc>
                <a:spcPts val="7020"/>
              </a:lnSpc>
              <a:spcBef>
                <a:spcPts val="100"/>
              </a:spcBef>
            </a:pPr>
            <a:r>
              <a:rPr dirty="0"/>
              <a:t>EXPONENTIAL</a:t>
            </a:r>
            <a:r>
              <a:rPr spc="80" dirty="0"/>
              <a:t> </a:t>
            </a:r>
            <a:r>
              <a:rPr dirty="0"/>
              <a:t>EXPLOSION!</a:t>
            </a:r>
          </a:p>
          <a:p>
            <a:pPr marL="635" algn="ctr">
              <a:lnSpc>
                <a:spcPts val="4860"/>
              </a:lnSpc>
            </a:pPr>
            <a:r>
              <a:rPr sz="4200" b="0" spc="110" dirty="0">
                <a:latin typeface="Abadi-LightPL"/>
                <a:cs typeface="Abadi-LightPL"/>
              </a:rPr>
              <a:t>From </a:t>
            </a:r>
            <a:r>
              <a:rPr sz="4200" b="0" dirty="0">
                <a:latin typeface="Abadi-LightPL"/>
                <a:cs typeface="Abadi-LightPL"/>
              </a:rPr>
              <a:t>a </a:t>
            </a:r>
            <a:r>
              <a:rPr sz="4200" b="0" spc="100" dirty="0">
                <a:latin typeface="Abadi-LightPL"/>
                <a:cs typeface="Abadi-LightPL"/>
              </a:rPr>
              <a:t>Few </a:t>
            </a:r>
            <a:r>
              <a:rPr sz="4200" b="0" spc="55" dirty="0">
                <a:latin typeface="Abadi-LightPL"/>
                <a:cs typeface="Abadi-LightPL"/>
              </a:rPr>
              <a:t>to</a:t>
            </a:r>
            <a:r>
              <a:rPr sz="4200" b="0" spc="195" dirty="0">
                <a:latin typeface="Abadi-LightPL"/>
                <a:cs typeface="Abadi-LightPL"/>
              </a:rPr>
              <a:t> </a:t>
            </a:r>
            <a:r>
              <a:rPr sz="4200" b="0" spc="125" dirty="0">
                <a:latin typeface="Abadi-LightPL"/>
                <a:cs typeface="Abadi-LightPL"/>
              </a:rPr>
              <a:t>Septillions</a:t>
            </a:r>
            <a:endParaRPr sz="4200">
              <a:latin typeface="Abadi-LightPL"/>
              <a:cs typeface="Abadi-LightPL"/>
            </a:endParaRPr>
          </a:p>
        </p:txBody>
      </p:sp>
      <p:sp>
        <p:nvSpPr>
          <p:cNvPr id="11" name="object 11"/>
          <p:cNvSpPr txBox="1"/>
          <p:nvPr/>
        </p:nvSpPr>
        <p:spPr>
          <a:xfrm>
            <a:off x="9723681" y="8863786"/>
            <a:ext cx="2532380"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California </a:t>
            </a:r>
            <a:r>
              <a:rPr sz="800" spc="10" dirty="0">
                <a:solidFill>
                  <a:srgbClr val="FFFFFF"/>
                </a:solidFill>
                <a:latin typeface="Abadi-PL"/>
                <a:cs typeface="Abadi-PL"/>
              </a:rPr>
              <a:t>Department </a:t>
            </a:r>
            <a:r>
              <a:rPr sz="800" spc="5" dirty="0">
                <a:solidFill>
                  <a:srgbClr val="FFFFFF"/>
                </a:solidFill>
                <a:latin typeface="Abadi-PL"/>
                <a:cs typeface="Abadi-PL"/>
              </a:rPr>
              <a:t>of Fish and </a:t>
            </a:r>
            <a:r>
              <a:rPr sz="800" dirty="0">
                <a:solidFill>
                  <a:srgbClr val="FFFFFF"/>
                </a:solidFill>
                <a:latin typeface="Abadi-PL"/>
                <a:cs typeface="Abadi-PL"/>
              </a:rPr>
              <a:t>Wildlife,</a:t>
            </a:r>
            <a:r>
              <a:rPr sz="800" spc="-30" dirty="0">
                <a:solidFill>
                  <a:srgbClr val="FFFFFF"/>
                </a:solidFill>
                <a:latin typeface="Abadi-PL"/>
                <a:cs typeface="Abadi-PL"/>
              </a:rPr>
              <a:t> </a:t>
            </a:r>
            <a:r>
              <a:rPr sz="800" spc="5" dirty="0">
                <a:solidFill>
                  <a:srgbClr val="FFFFFF"/>
                </a:solidFill>
                <a:latin typeface="Abadi-PL"/>
                <a:cs typeface="Abadi-PL"/>
              </a:rPr>
              <a:t>Bugwood.org</a:t>
            </a:r>
            <a:endParaRPr sz="800">
              <a:latin typeface="Abadi-PL"/>
              <a:cs typeface="Abadi-P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4697" y="8339612"/>
            <a:ext cx="844257" cy="6734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98827" y="8302666"/>
            <a:ext cx="727024" cy="72703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588500" y="8737600"/>
            <a:ext cx="3416300" cy="381000"/>
          </a:xfrm>
          <a:custGeom>
            <a:avLst/>
            <a:gdLst/>
            <a:ahLst/>
            <a:cxnLst/>
            <a:rect l="l" t="t" r="r" b="b"/>
            <a:pathLst>
              <a:path w="3416300" h="381000">
                <a:moveTo>
                  <a:pt x="0" y="381000"/>
                </a:moveTo>
                <a:lnTo>
                  <a:pt x="3416300" y="381000"/>
                </a:lnTo>
                <a:lnTo>
                  <a:pt x="34163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0" y="2895600"/>
            <a:ext cx="7112000" cy="495300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7480300"/>
            <a:ext cx="7112000" cy="368300"/>
          </a:xfrm>
          <a:custGeom>
            <a:avLst/>
            <a:gdLst/>
            <a:ahLst/>
            <a:cxnLst/>
            <a:rect l="l" t="t" r="r" b="b"/>
            <a:pathLst>
              <a:path w="7112000" h="368300">
                <a:moveTo>
                  <a:pt x="0" y="368300"/>
                </a:moveTo>
                <a:lnTo>
                  <a:pt x="7112000" y="368300"/>
                </a:lnTo>
                <a:lnTo>
                  <a:pt x="7112000" y="0"/>
                </a:lnTo>
                <a:lnTo>
                  <a:pt x="0" y="0"/>
                </a:lnTo>
                <a:lnTo>
                  <a:pt x="0" y="368300"/>
                </a:lnTo>
                <a:close/>
              </a:path>
            </a:pathLst>
          </a:custGeom>
          <a:solidFill>
            <a:srgbClr val="005459">
              <a:alpha val="69999"/>
            </a:srgbClr>
          </a:solidFill>
        </p:spPr>
        <p:txBody>
          <a:bodyPr wrap="square" lIns="0" tIns="0" rIns="0" bIns="0" rtlCol="0"/>
          <a:lstStyle/>
          <a:p>
            <a:endParaRPr/>
          </a:p>
        </p:txBody>
      </p:sp>
      <p:sp>
        <p:nvSpPr>
          <p:cNvPr id="8" name="object 8"/>
          <p:cNvSpPr txBox="1"/>
          <p:nvPr/>
        </p:nvSpPr>
        <p:spPr>
          <a:xfrm>
            <a:off x="5937523" y="7585354"/>
            <a:ext cx="1073150"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FFFFFF"/>
                </a:solidFill>
                <a:latin typeface="Abadi-PL"/>
                <a:cs typeface="Abadi-PL"/>
              </a:rPr>
              <a:t>Ktasimer </a:t>
            </a:r>
            <a:r>
              <a:rPr sz="800" dirty="0">
                <a:solidFill>
                  <a:srgbClr val="FFFFFF"/>
                </a:solidFill>
                <a:latin typeface="Abadi-PL"/>
                <a:cs typeface="Abadi-PL"/>
              </a:rPr>
              <a:t>/ Adobe</a:t>
            </a:r>
            <a:r>
              <a:rPr sz="800" spc="-70" dirty="0">
                <a:solidFill>
                  <a:srgbClr val="FFFFFF"/>
                </a:solidFill>
                <a:latin typeface="Abadi-PL"/>
                <a:cs typeface="Abadi-PL"/>
              </a:rPr>
              <a:t> </a:t>
            </a:r>
            <a:r>
              <a:rPr sz="800" spc="5" dirty="0">
                <a:solidFill>
                  <a:srgbClr val="FFFFFF"/>
                </a:solidFill>
                <a:latin typeface="Abadi-PL"/>
                <a:cs typeface="Abadi-PL"/>
              </a:rPr>
              <a:t>Stock</a:t>
            </a:r>
            <a:endParaRPr sz="800">
              <a:latin typeface="Abadi-PL"/>
              <a:cs typeface="Abadi-PL"/>
            </a:endParaRPr>
          </a:p>
        </p:txBody>
      </p:sp>
      <p:sp>
        <p:nvSpPr>
          <p:cNvPr id="9" name="object 9"/>
          <p:cNvSpPr/>
          <p:nvPr/>
        </p:nvSpPr>
        <p:spPr>
          <a:xfrm>
            <a:off x="7112000" y="2895600"/>
            <a:ext cx="5892800" cy="4953000"/>
          </a:xfrm>
          <a:custGeom>
            <a:avLst/>
            <a:gdLst/>
            <a:ahLst/>
            <a:cxnLst/>
            <a:rect l="l" t="t" r="r" b="b"/>
            <a:pathLst>
              <a:path w="5892800" h="4953000">
                <a:moveTo>
                  <a:pt x="0" y="4953000"/>
                </a:moveTo>
                <a:lnTo>
                  <a:pt x="5892800" y="4953000"/>
                </a:lnTo>
                <a:lnTo>
                  <a:pt x="5892800" y="0"/>
                </a:lnTo>
                <a:lnTo>
                  <a:pt x="0" y="0"/>
                </a:lnTo>
                <a:lnTo>
                  <a:pt x="0" y="4953000"/>
                </a:lnTo>
                <a:close/>
              </a:path>
            </a:pathLst>
          </a:custGeom>
          <a:solidFill>
            <a:srgbClr val="005459">
              <a:alpha val="69999"/>
            </a:srgbClr>
          </a:solidFill>
        </p:spPr>
        <p:txBody>
          <a:bodyPr wrap="square" lIns="0" tIns="0" rIns="0" bIns="0" rtlCol="0"/>
          <a:lstStyle/>
          <a:p>
            <a:endParaRPr/>
          </a:p>
        </p:txBody>
      </p:sp>
      <p:sp>
        <p:nvSpPr>
          <p:cNvPr id="10" name="object 10"/>
          <p:cNvSpPr txBox="1"/>
          <p:nvPr/>
        </p:nvSpPr>
        <p:spPr>
          <a:xfrm>
            <a:off x="7632700" y="3070554"/>
            <a:ext cx="4339590" cy="919480"/>
          </a:xfrm>
          <a:prstGeom prst="rect">
            <a:avLst/>
          </a:prstGeom>
        </p:spPr>
        <p:txBody>
          <a:bodyPr vert="horz" wrap="square" lIns="0" tIns="93980" rIns="0" bIns="0" rtlCol="0">
            <a:spAutoFit/>
          </a:bodyPr>
          <a:lstStyle/>
          <a:p>
            <a:pPr marL="12700" marR="5080">
              <a:lnSpc>
                <a:spcPts val="3200"/>
              </a:lnSpc>
              <a:spcBef>
                <a:spcPts val="740"/>
              </a:spcBef>
              <a:tabLst>
                <a:tab pos="2710180" algn="l"/>
              </a:tabLst>
            </a:pPr>
            <a:r>
              <a:rPr sz="3200" b="1" spc="-15" dirty="0">
                <a:solidFill>
                  <a:srgbClr val="FFFFFF"/>
                </a:solidFill>
                <a:latin typeface="Abadi-BoldPL"/>
                <a:cs typeface="Abadi-BoldPL"/>
              </a:rPr>
              <a:t>CONTINUOUS  </a:t>
            </a:r>
            <a:r>
              <a:rPr sz="3200" b="1" spc="-5" dirty="0">
                <a:solidFill>
                  <a:srgbClr val="FFFFFF"/>
                </a:solidFill>
                <a:latin typeface="Abadi-BoldPL"/>
                <a:cs typeface="Abadi-BoldPL"/>
              </a:rPr>
              <a:t>E</a:t>
            </a:r>
            <a:r>
              <a:rPr sz="3200" b="1" spc="-30" dirty="0">
                <a:solidFill>
                  <a:srgbClr val="FFFFFF"/>
                </a:solidFill>
                <a:latin typeface="Abadi-BoldPL"/>
                <a:cs typeface="Abadi-BoldPL"/>
              </a:rPr>
              <a:t>X</a:t>
            </a:r>
            <a:r>
              <a:rPr sz="3200" b="1" spc="-45" dirty="0">
                <a:solidFill>
                  <a:srgbClr val="FFFFFF"/>
                </a:solidFill>
                <a:latin typeface="Abadi-BoldPL"/>
                <a:cs typeface="Abadi-BoldPL"/>
              </a:rPr>
              <a:t>P</a:t>
            </a:r>
            <a:r>
              <a:rPr sz="3200" b="1" spc="-20" dirty="0">
                <a:solidFill>
                  <a:srgbClr val="FFFFFF"/>
                </a:solidFill>
                <a:latin typeface="Abadi-BoldPL"/>
                <a:cs typeface="Abadi-BoldPL"/>
              </a:rPr>
              <a:t>O</a:t>
            </a:r>
            <a:r>
              <a:rPr sz="3200" b="1" spc="-15" dirty="0">
                <a:solidFill>
                  <a:srgbClr val="FFFFFF"/>
                </a:solidFill>
                <a:latin typeface="Abadi-BoldPL"/>
                <a:cs typeface="Abadi-BoldPL"/>
              </a:rPr>
              <a:t>N</a:t>
            </a:r>
            <a:r>
              <a:rPr sz="3200" b="1" spc="-10" dirty="0">
                <a:solidFill>
                  <a:srgbClr val="FFFFFF"/>
                </a:solidFill>
                <a:latin typeface="Abadi-BoldPL"/>
                <a:cs typeface="Abadi-BoldPL"/>
              </a:rPr>
              <a:t>E</a:t>
            </a:r>
            <a:r>
              <a:rPr sz="3200" b="1" spc="-45" dirty="0">
                <a:solidFill>
                  <a:srgbClr val="FFFFFF"/>
                </a:solidFill>
                <a:latin typeface="Abadi-BoldPL"/>
                <a:cs typeface="Abadi-BoldPL"/>
              </a:rPr>
              <a:t>N</a:t>
            </a:r>
            <a:r>
              <a:rPr sz="3200" b="1" spc="-50" dirty="0">
                <a:solidFill>
                  <a:srgbClr val="FFFFFF"/>
                </a:solidFill>
                <a:latin typeface="Abadi-BoldPL"/>
                <a:cs typeface="Abadi-BoldPL"/>
              </a:rPr>
              <a:t>T</a:t>
            </a:r>
            <a:r>
              <a:rPr sz="3200" b="1" spc="-20" dirty="0">
                <a:solidFill>
                  <a:srgbClr val="FFFFFF"/>
                </a:solidFill>
                <a:latin typeface="Abadi-BoldPL"/>
                <a:cs typeface="Abadi-BoldPL"/>
              </a:rPr>
              <a:t>I</a:t>
            </a:r>
            <a:r>
              <a:rPr sz="3200" b="1" spc="-15" dirty="0">
                <a:solidFill>
                  <a:srgbClr val="FFFFFF"/>
                </a:solidFill>
                <a:latin typeface="Abadi-BoldPL"/>
                <a:cs typeface="Abadi-BoldPL"/>
              </a:rPr>
              <a:t>A</a:t>
            </a:r>
            <a:r>
              <a:rPr sz="3200" b="1" dirty="0">
                <a:solidFill>
                  <a:srgbClr val="FFFFFF"/>
                </a:solidFill>
                <a:latin typeface="Abadi-BoldPL"/>
                <a:cs typeface="Abadi-BoldPL"/>
              </a:rPr>
              <a:t>L	</a:t>
            </a:r>
            <a:r>
              <a:rPr sz="3200" b="1" spc="40" dirty="0">
                <a:solidFill>
                  <a:srgbClr val="FFFFFF"/>
                </a:solidFill>
                <a:latin typeface="Abadi-BoldPL"/>
                <a:cs typeface="Abadi-BoldPL"/>
              </a:rPr>
              <a:t>G</a:t>
            </a:r>
            <a:r>
              <a:rPr sz="3200" b="1" spc="-40" dirty="0">
                <a:solidFill>
                  <a:srgbClr val="FFFFFF"/>
                </a:solidFill>
                <a:latin typeface="Abadi-BoldPL"/>
                <a:cs typeface="Abadi-BoldPL"/>
              </a:rPr>
              <a:t>R</a:t>
            </a:r>
            <a:r>
              <a:rPr sz="3200" b="1" spc="-75" dirty="0">
                <a:solidFill>
                  <a:srgbClr val="FFFFFF"/>
                </a:solidFill>
                <a:latin typeface="Abadi-BoldPL"/>
                <a:cs typeface="Abadi-BoldPL"/>
              </a:rPr>
              <a:t>O</a:t>
            </a:r>
            <a:r>
              <a:rPr sz="3200" b="1" spc="45" dirty="0">
                <a:solidFill>
                  <a:srgbClr val="FFFFFF"/>
                </a:solidFill>
                <a:latin typeface="Abadi-BoldPL"/>
                <a:cs typeface="Abadi-BoldPL"/>
              </a:rPr>
              <a:t>W</a:t>
            </a:r>
            <a:r>
              <a:rPr sz="3200" b="1" spc="-45" dirty="0">
                <a:solidFill>
                  <a:srgbClr val="FFFFFF"/>
                </a:solidFill>
                <a:latin typeface="Abadi-BoldPL"/>
                <a:cs typeface="Abadi-BoldPL"/>
              </a:rPr>
              <a:t>TH</a:t>
            </a:r>
            <a:endParaRPr sz="3200">
              <a:latin typeface="Abadi-BoldPL"/>
              <a:cs typeface="Abadi-BoldPL"/>
            </a:endParaRPr>
          </a:p>
        </p:txBody>
      </p:sp>
      <p:sp>
        <p:nvSpPr>
          <p:cNvPr id="11" name="object 11"/>
          <p:cNvSpPr/>
          <p:nvPr/>
        </p:nvSpPr>
        <p:spPr>
          <a:xfrm>
            <a:off x="0" y="0"/>
            <a:ext cx="13004800" cy="2349500"/>
          </a:xfrm>
          <a:custGeom>
            <a:avLst/>
            <a:gdLst/>
            <a:ahLst/>
            <a:cxnLst/>
            <a:rect l="l" t="t" r="r" b="b"/>
            <a:pathLst>
              <a:path w="13004800" h="2349500">
                <a:moveTo>
                  <a:pt x="0" y="2349500"/>
                </a:moveTo>
                <a:lnTo>
                  <a:pt x="13004800" y="2349500"/>
                </a:lnTo>
                <a:lnTo>
                  <a:pt x="13004800" y="0"/>
                </a:lnTo>
                <a:lnTo>
                  <a:pt x="0" y="0"/>
                </a:lnTo>
                <a:lnTo>
                  <a:pt x="0" y="2349500"/>
                </a:lnTo>
                <a:close/>
              </a:path>
            </a:pathLst>
          </a:custGeom>
          <a:solidFill>
            <a:srgbClr val="005459">
              <a:alpha val="69999"/>
            </a:srgbClr>
          </a:solidFill>
        </p:spPr>
        <p:txBody>
          <a:bodyPr wrap="square" lIns="0" tIns="0" rIns="0" bIns="0" rtlCol="0"/>
          <a:lstStyle/>
          <a:p>
            <a:endParaRPr/>
          </a:p>
        </p:txBody>
      </p:sp>
      <p:sp>
        <p:nvSpPr>
          <p:cNvPr id="12" name="object 12"/>
          <p:cNvSpPr txBox="1">
            <a:spLocks noGrp="1"/>
          </p:cNvSpPr>
          <p:nvPr>
            <p:ph type="title"/>
          </p:nvPr>
        </p:nvSpPr>
        <p:spPr>
          <a:prstGeom prst="rect">
            <a:avLst/>
          </a:prstGeom>
        </p:spPr>
        <p:txBody>
          <a:bodyPr vert="horz" wrap="square" lIns="0" tIns="12700" rIns="0" bIns="0" rtlCol="0">
            <a:spAutoFit/>
          </a:bodyPr>
          <a:lstStyle/>
          <a:p>
            <a:pPr marL="635" algn="ctr">
              <a:lnSpc>
                <a:spcPts val="7020"/>
              </a:lnSpc>
              <a:spcBef>
                <a:spcPts val="100"/>
              </a:spcBef>
            </a:pPr>
            <a:r>
              <a:rPr dirty="0"/>
              <a:t>EXPONENTIAL</a:t>
            </a:r>
            <a:r>
              <a:rPr spc="80" dirty="0"/>
              <a:t> </a:t>
            </a:r>
            <a:r>
              <a:rPr dirty="0"/>
              <a:t>EXPLOSION!</a:t>
            </a:r>
          </a:p>
          <a:p>
            <a:pPr marL="635" algn="ctr">
              <a:lnSpc>
                <a:spcPts val="4860"/>
              </a:lnSpc>
            </a:pPr>
            <a:r>
              <a:rPr sz="4200" b="0" spc="110" dirty="0">
                <a:latin typeface="Abadi-LightPL"/>
                <a:cs typeface="Abadi-LightPL"/>
              </a:rPr>
              <a:t>From </a:t>
            </a:r>
            <a:r>
              <a:rPr sz="4200" b="0" dirty="0">
                <a:latin typeface="Abadi-LightPL"/>
                <a:cs typeface="Abadi-LightPL"/>
              </a:rPr>
              <a:t>a </a:t>
            </a:r>
            <a:r>
              <a:rPr sz="4200" b="0" spc="100" dirty="0">
                <a:latin typeface="Abadi-LightPL"/>
                <a:cs typeface="Abadi-LightPL"/>
              </a:rPr>
              <a:t>Few </a:t>
            </a:r>
            <a:r>
              <a:rPr sz="4200" b="0" spc="55" dirty="0">
                <a:latin typeface="Abadi-LightPL"/>
                <a:cs typeface="Abadi-LightPL"/>
              </a:rPr>
              <a:t>to</a:t>
            </a:r>
            <a:r>
              <a:rPr sz="4200" b="0" spc="195" dirty="0">
                <a:latin typeface="Abadi-LightPL"/>
                <a:cs typeface="Abadi-LightPL"/>
              </a:rPr>
              <a:t> </a:t>
            </a:r>
            <a:r>
              <a:rPr sz="4200" b="0" spc="125" dirty="0">
                <a:latin typeface="Abadi-LightPL"/>
                <a:cs typeface="Abadi-LightPL"/>
              </a:rPr>
              <a:t>Septillions</a:t>
            </a:r>
            <a:endParaRPr sz="4200">
              <a:latin typeface="Abadi-LightPL"/>
              <a:cs typeface="Abadi-LightPL"/>
            </a:endParaRPr>
          </a:p>
        </p:txBody>
      </p:sp>
      <p:sp>
        <p:nvSpPr>
          <p:cNvPr id="14" name="object 14"/>
          <p:cNvSpPr txBox="1"/>
          <p:nvPr/>
        </p:nvSpPr>
        <p:spPr>
          <a:xfrm>
            <a:off x="9723681" y="8863786"/>
            <a:ext cx="2532380"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California </a:t>
            </a:r>
            <a:r>
              <a:rPr sz="800" spc="10" dirty="0">
                <a:solidFill>
                  <a:srgbClr val="FFFFFF"/>
                </a:solidFill>
                <a:latin typeface="Abadi-PL"/>
                <a:cs typeface="Abadi-PL"/>
              </a:rPr>
              <a:t>Department </a:t>
            </a:r>
            <a:r>
              <a:rPr sz="800" spc="5" dirty="0">
                <a:solidFill>
                  <a:srgbClr val="FFFFFF"/>
                </a:solidFill>
                <a:latin typeface="Abadi-PL"/>
                <a:cs typeface="Abadi-PL"/>
              </a:rPr>
              <a:t>of Fish and </a:t>
            </a:r>
            <a:r>
              <a:rPr sz="800" dirty="0">
                <a:solidFill>
                  <a:srgbClr val="FFFFFF"/>
                </a:solidFill>
                <a:latin typeface="Abadi-PL"/>
                <a:cs typeface="Abadi-PL"/>
              </a:rPr>
              <a:t>Wildlife,</a:t>
            </a:r>
            <a:r>
              <a:rPr sz="800" spc="-30" dirty="0">
                <a:solidFill>
                  <a:srgbClr val="FFFFFF"/>
                </a:solidFill>
                <a:latin typeface="Abadi-PL"/>
                <a:cs typeface="Abadi-PL"/>
              </a:rPr>
              <a:t> </a:t>
            </a:r>
            <a:r>
              <a:rPr sz="800" spc="5" dirty="0">
                <a:solidFill>
                  <a:srgbClr val="FFFFFF"/>
                </a:solidFill>
                <a:latin typeface="Abadi-PL"/>
                <a:cs typeface="Abadi-PL"/>
              </a:rPr>
              <a:t>Bugwood.org</a:t>
            </a:r>
            <a:endParaRPr sz="800">
              <a:latin typeface="Abadi-PL"/>
              <a:cs typeface="Abadi-PL"/>
            </a:endParaRPr>
          </a:p>
        </p:txBody>
      </p:sp>
      <p:sp>
        <p:nvSpPr>
          <p:cNvPr id="13" name="object 13"/>
          <p:cNvSpPr txBox="1"/>
          <p:nvPr/>
        </p:nvSpPr>
        <p:spPr>
          <a:xfrm>
            <a:off x="7895422" y="4718144"/>
            <a:ext cx="4097654" cy="1715135"/>
          </a:xfrm>
          <a:prstGeom prst="rect">
            <a:avLst/>
          </a:prstGeom>
        </p:spPr>
        <p:txBody>
          <a:bodyPr vert="horz" wrap="square" lIns="0" tIns="17145" rIns="0" bIns="0" rtlCol="0">
            <a:spAutoFit/>
          </a:bodyPr>
          <a:lstStyle/>
          <a:p>
            <a:pPr marL="38100">
              <a:lnSpc>
                <a:spcPct val="100000"/>
              </a:lnSpc>
              <a:spcBef>
                <a:spcPts val="135"/>
              </a:spcBef>
            </a:pPr>
            <a:r>
              <a:rPr sz="11050" b="1" spc="705" dirty="0">
                <a:solidFill>
                  <a:srgbClr val="FFFFFF"/>
                </a:solidFill>
                <a:latin typeface="Abadi-BoldPL"/>
                <a:cs typeface="Abadi-BoldPL"/>
              </a:rPr>
              <a:t>y=ab</a:t>
            </a:r>
            <a:r>
              <a:rPr sz="9675" b="1" spc="1057" baseline="31869" dirty="0">
                <a:solidFill>
                  <a:srgbClr val="FFFFFF"/>
                </a:solidFill>
                <a:latin typeface="Abadi-BoldPL"/>
                <a:cs typeface="Abadi-BoldPL"/>
              </a:rPr>
              <a:t>x</a:t>
            </a:r>
            <a:endParaRPr sz="9675" baseline="31869">
              <a:latin typeface="Abadi-BoldPL"/>
              <a:cs typeface="Abadi-BoldP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4697" y="8339612"/>
            <a:ext cx="844257" cy="6734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98827" y="8302666"/>
            <a:ext cx="727024" cy="72703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588500" y="8737600"/>
            <a:ext cx="3416300" cy="381000"/>
          </a:xfrm>
          <a:custGeom>
            <a:avLst/>
            <a:gdLst/>
            <a:ahLst/>
            <a:cxnLst/>
            <a:rect l="l" t="t" r="r" b="b"/>
            <a:pathLst>
              <a:path w="3416300" h="381000">
                <a:moveTo>
                  <a:pt x="0" y="381000"/>
                </a:moveTo>
                <a:lnTo>
                  <a:pt x="3416300" y="381000"/>
                </a:lnTo>
                <a:lnTo>
                  <a:pt x="34163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0" y="2895600"/>
            <a:ext cx="7112000" cy="495300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7480300"/>
            <a:ext cx="7112000" cy="368300"/>
          </a:xfrm>
          <a:custGeom>
            <a:avLst/>
            <a:gdLst/>
            <a:ahLst/>
            <a:cxnLst/>
            <a:rect l="l" t="t" r="r" b="b"/>
            <a:pathLst>
              <a:path w="7112000" h="368300">
                <a:moveTo>
                  <a:pt x="0" y="368300"/>
                </a:moveTo>
                <a:lnTo>
                  <a:pt x="7112000" y="368300"/>
                </a:lnTo>
                <a:lnTo>
                  <a:pt x="7112000" y="0"/>
                </a:lnTo>
                <a:lnTo>
                  <a:pt x="0" y="0"/>
                </a:lnTo>
                <a:lnTo>
                  <a:pt x="0" y="368300"/>
                </a:lnTo>
                <a:close/>
              </a:path>
            </a:pathLst>
          </a:custGeom>
          <a:solidFill>
            <a:srgbClr val="005459">
              <a:alpha val="69999"/>
            </a:srgbClr>
          </a:solidFill>
        </p:spPr>
        <p:txBody>
          <a:bodyPr wrap="square" lIns="0" tIns="0" rIns="0" bIns="0" rtlCol="0"/>
          <a:lstStyle/>
          <a:p>
            <a:endParaRPr/>
          </a:p>
        </p:txBody>
      </p:sp>
      <p:sp>
        <p:nvSpPr>
          <p:cNvPr id="8" name="object 8"/>
          <p:cNvSpPr txBox="1"/>
          <p:nvPr/>
        </p:nvSpPr>
        <p:spPr>
          <a:xfrm>
            <a:off x="5937523" y="7585354"/>
            <a:ext cx="1073150"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FFFFFF"/>
                </a:solidFill>
                <a:latin typeface="Abadi-PL"/>
                <a:cs typeface="Abadi-PL"/>
              </a:rPr>
              <a:t>Ktasimer </a:t>
            </a:r>
            <a:r>
              <a:rPr sz="800" dirty="0">
                <a:solidFill>
                  <a:srgbClr val="FFFFFF"/>
                </a:solidFill>
                <a:latin typeface="Abadi-PL"/>
                <a:cs typeface="Abadi-PL"/>
              </a:rPr>
              <a:t>/ Adobe</a:t>
            </a:r>
            <a:r>
              <a:rPr sz="800" spc="-70" dirty="0">
                <a:solidFill>
                  <a:srgbClr val="FFFFFF"/>
                </a:solidFill>
                <a:latin typeface="Abadi-PL"/>
                <a:cs typeface="Abadi-PL"/>
              </a:rPr>
              <a:t> </a:t>
            </a:r>
            <a:r>
              <a:rPr sz="800" spc="5" dirty="0">
                <a:solidFill>
                  <a:srgbClr val="FFFFFF"/>
                </a:solidFill>
                <a:latin typeface="Abadi-PL"/>
                <a:cs typeface="Abadi-PL"/>
              </a:rPr>
              <a:t>Stock</a:t>
            </a:r>
            <a:endParaRPr sz="800">
              <a:latin typeface="Abadi-PL"/>
              <a:cs typeface="Abadi-PL"/>
            </a:endParaRPr>
          </a:p>
        </p:txBody>
      </p:sp>
      <p:sp>
        <p:nvSpPr>
          <p:cNvPr id="9" name="object 9"/>
          <p:cNvSpPr/>
          <p:nvPr/>
        </p:nvSpPr>
        <p:spPr>
          <a:xfrm>
            <a:off x="7112000" y="2895600"/>
            <a:ext cx="5892800" cy="4953000"/>
          </a:xfrm>
          <a:custGeom>
            <a:avLst/>
            <a:gdLst/>
            <a:ahLst/>
            <a:cxnLst/>
            <a:rect l="l" t="t" r="r" b="b"/>
            <a:pathLst>
              <a:path w="5892800" h="4953000">
                <a:moveTo>
                  <a:pt x="0" y="4953000"/>
                </a:moveTo>
                <a:lnTo>
                  <a:pt x="5892800" y="4953000"/>
                </a:lnTo>
                <a:lnTo>
                  <a:pt x="5892800" y="0"/>
                </a:lnTo>
                <a:lnTo>
                  <a:pt x="0" y="0"/>
                </a:lnTo>
                <a:lnTo>
                  <a:pt x="0" y="4953000"/>
                </a:lnTo>
                <a:close/>
              </a:path>
            </a:pathLst>
          </a:custGeom>
          <a:solidFill>
            <a:srgbClr val="005459">
              <a:alpha val="69999"/>
            </a:srgbClr>
          </a:solidFill>
        </p:spPr>
        <p:txBody>
          <a:bodyPr wrap="square" lIns="0" tIns="0" rIns="0" bIns="0" rtlCol="0"/>
          <a:lstStyle/>
          <a:p>
            <a:endParaRPr/>
          </a:p>
        </p:txBody>
      </p:sp>
      <p:sp>
        <p:nvSpPr>
          <p:cNvPr id="10" name="object 10"/>
          <p:cNvSpPr txBox="1"/>
          <p:nvPr/>
        </p:nvSpPr>
        <p:spPr>
          <a:xfrm>
            <a:off x="7632700" y="3070554"/>
            <a:ext cx="4339590" cy="919480"/>
          </a:xfrm>
          <a:prstGeom prst="rect">
            <a:avLst/>
          </a:prstGeom>
        </p:spPr>
        <p:txBody>
          <a:bodyPr vert="horz" wrap="square" lIns="0" tIns="93980" rIns="0" bIns="0" rtlCol="0">
            <a:spAutoFit/>
          </a:bodyPr>
          <a:lstStyle/>
          <a:p>
            <a:pPr marL="12700" marR="5080">
              <a:lnSpc>
                <a:spcPts val="3200"/>
              </a:lnSpc>
              <a:spcBef>
                <a:spcPts val="740"/>
              </a:spcBef>
              <a:tabLst>
                <a:tab pos="2710180" algn="l"/>
              </a:tabLst>
            </a:pPr>
            <a:r>
              <a:rPr sz="3200" b="1" spc="-15" dirty="0">
                <a:solidFill>
                  <a:srgbClr val="FFFFFF"/>
                </a:solidFill>
                <a:latin typeface="Abadi-BoldPL"/>
                <a:cs typeface="Abadi-BoldPL"/>
              </a:rPr>
              <a:t>CONTINUOUS  </a:t>
            </a:r>
            <a:r>
              <a:rPr sz="3200" b="1" spc="-5" dirty="0">
                <a:solidFill>
                  <a:srgbClr val="FFFFFF"/>
                </a:solidFill>
                <a:latin typeface="Abadi-BoldPL"/>
                <a:cs typeface="Abadi-BoldPL"/>
              </a:rPr>
              <a:t>E</a:t>
            </a:r>
            <a:r>
              <a:rPr sz="3200" b="1" spc="-30" dirty="0">
                <a:solidFill>
                  <a:srgbClr val="FFFFFF"/>
                </a:solidFill>
                <a:latin typeface="Abadi-BoldPL"/>
                <a:cs typeface="Abadi-BoldPL"/>
              </a:rPr>
              <a:t>X</a:t>
            </a:r>
            <a:r>
              <a:rPr sz="3200" b="1" spc="-45" dirty="0">
                <a:solidFill>
                  <a:srgbClr val="FFFFFF"/>
                </a:solidFill>
                <a:latin typeface="Abadi-BoldPL"/>
                <a:cs typeface="Abadi-BoldPL"/>
              </a:rPr>
              <a:t>P</a:t>
            </a:r>
            <a:r>
              <a:rPr sz="3200" b="1" spc="-20" dirty="0">
                <a:solidFill>
                  <a:srgbClr val="FFFFFF"/>
                </a:solidFill>
                <a:latin typeface="Abadi-BoldPL"/>
                <a:cs typeface="Abadi-BoldPL"/>
              </a:rPr>
              <a:t>O</a:t>
            </a:r>
            <a:r>
              <a:rPr sz="3200" b="1" spc="-15" dirty="0">
                <a:solidFill>
                  <a:srgbClr val="FFFFFF"/>
                </a:solidFill>
                <a:latin typeface="Abadi-BoldPL"/>
                <a:cs typeface="Abadi-BoldPL"/>
              </a:rPr>
              <a:t>N</a:t>
            </a:r>
            <a:r>
              <a:rPr sz="3200" b="1" spc="-10" dirty="0">
                <a:solidFill>
                  <a:srgbClr val="FFFFFF"/>
                </a:solidFill>
                <a:latin typeface="Abadi-BoldPL"/>
                <a:cs typeface="Abadi-BoldPL"/>
              </a:rPr>
              <a:t>E</a:t>
            </a:r>
            <a:r>
              <a:rPr sz="3200" b="1" spc="-45" dirty="0">
                <a:solidFill>
                  <a:srgbClr val="FFFFFF"/>
                </a:solidFill>
                <a:latin typeface="Abadi-BoldPL"/>
                <a:cs typeface="Abadi-BoldPL"/>
              </a:rPr>
              <a:t>N</a:t>
            </a:r>
            <a:r>
              <a:rPr sz="3200" b="1" spc="-50" dirty="0">
                <a:solidFill>
                  <a:srgbClr val="FFFFFF"/>
                </a:solidFill>
                <a:latin typeface="Abadi-BoldPL"/>
                <a:cs typeface="Abadi-BoldPL"/>
              </a:rPr>
              <a:t>T</a:t>
            </a:r>
            <a:r>
              <a:rPr sz="3200" b="1" spc="-20" dirty="0">
                <a:solidFill>
                  <a:srgbClr val="FFFFFF"/>
                </a:solidFill>
                <a:latin typeface="Abadi-BoldPL"/>
                <a:cs typeface="Abadi-BoldPL"/>
              </a:rPr>
              <a:t>I</a:t>
            </a:r>
            <a:r>
              <a:rPr sz="3200" b="1" spc="-15" dirty="0">
                <a:solidFill>
                  <a:srgbClr val="FFFFFF"/>
                </a:solidFill>
                <a:latin typeface="Abadi-BoldPL"/>
                <a:cs typeface="Abadi-BoldPL"/>
              </a:rPr>
              <a:t>A</a:t>
            </a:r>
            <a:r>
              <a:rPr sz="3200" b="1" dirty="0">
                <a:solidFill>
                  <a:srgbClr val="FFFFFF"/>
                </a:solidFill>
                <a:latin typeface="Abadi-BoldPL"/>
                <a:cs typeface="Abadi-BoldPL"/>
              </a:rPr>
              <a:t>L	</a:t>
            </a:r>
            <a:r>
              <a:rPr sz="3200" b="1" spc="40" dirty="0">
                <a:solidFill>
                  <a:srgbClr val="FFFFFF"/>
                </a:solidFill>
                <a:latin typeface="Abadi-BoldPL"/>
                <a:cs typeface="Abadi-BoldPL"/>
              </a:rPr>
              <a:t>G</a:t>
            </a:r>
            <a:r>
              <a:rPr sz="3200" b="1" spc="-40" dirty="0">
                <a:solidFill>
                  <a:srgbClr val="FFFFFF"/>
                </a:solidFill>
                <a:latin typeface="Abadi-BoldPL"/>
                <a:cs typeface="Abadi-BoldPL"/>
              </a:rPr>
              <a:t>R</a:t>
            </a:r>
            <a:r>
              <a:rPr sz="3200" b="1" spc="-75" dirty="0">
                <a:solidFill>
                  <a:srgbClr val="FFFFFF"/>
                </a:solidFill>
                <a:latin typeface="Abadi-BoldPL"/>
                <a:cs typeface="Abadi-BoldPL"/>
              </a:rPr>
              <a:t>O</a:t>
            </a:r>
            <a:r>
              <a:rPr sz="3200" b="1" spc="45" dirty="0">
                <a:solidFill>
                  <a:srgbClr val="FFFFFF"/>
                </a:solidFill>
                <a:latin typeface="Abadi-BoldPL"/>
                <a:cs typeface="Abadi-BoldPL"/>
              </a:rPr>
              <a:t>W</a:t>
            </a:r>
            <a:r>
              <a:rPr sz="3200" b="1" spc="-45" dirty="0">
                <a:solidFill>
                  <a:srgbClr val="FFFFFF"/>
                </a:solidFill>
                <a:latin typeface="Abadi-BoldPL"/>
                <a:cs typeface="Abadi-BoldPL"/>
              </a:rPr>
              <a:t>TH</a:t>
            </a:r>
            <a:endParaRPr sz="3200">
              <a:latin typeface="Abadi-BoldPL"/>
              <a:cs typeface="Abadi-BoldPL"/>
            </a:endParaRPr>
          </a:p>
        </p:txBody>
      </p:sp>
      <p:sp>
        <p:nvSpPr>
          <p:cNvPr id="11" name="object 11"/>
          <p:cNvSpPr/>
          <p:nvPr/>
        </p:nvSpPr>
        <p:spPr>
          <a:xfrm>
            <a:off x="0" y="0"/>
            <a:ext cx="13004800" cy="2349500"/>
          </a:xfrm>
          <a:custGeom>
            <a:avLst/>
            <a:gdLst/>
            <a:ahLst/>
            <a:cxnLst/>
            <a:rect l="l" t="t" r="r" b="b"/>
            <a:pathLst>
              <a:path w="13004800" h="2349500">
                <a:moveTo>
                  <a:pt x="0" y="2349500"/>
                </a:moveTo>
                <a:lnTo>
                  <a:pt x="13004800" y="2349500"/>
                </a:lnTo>
                <a:lnTo>
                  <a:pt x="13004800" y="0"/>
                </a:lnTo>
                <a:lnTo>
                  <a:pt x="0" y="0"/>
                </a:lnTo>
                <a:lnTo>
                  <a:pt x="0" y="2349500"/>
                </a:lnTo>
                <a:close/>
              </a:path>
            </a:pathLst>
          </a:custGeom>
          <a:solidFill>
            <a:srgbClr val="005459">
              <a:alpha val="69999"/>
            </a:srgbClr>
          </a:solidFill>
        </p:spPr>
        <p:txBody>
          <a:bodyPr wrap="square" lIns="0" tIns="0" rIns="0" bIns="0" rtlCol="0"/>
          <a:lstStyle/>
          <a:p>
            <a:endParaRPr/>
          </a:p>
        </p:txBody>
      </p:sp>
      <p:sp>
        <p:nvSpPr>
          <p:cNvPr id="12" name="object 12"/>
          <p:cNvSpPr txBox="1">
            <a:spLocks noGrp="1"/>
          </p:cNvSpPr>
          <p:nvPr>
            <p:ph type="title"/>
          </p:nvPr>
        </p:nvSpPr>
        <p:spPr>
          <a:prstGeom prst="rect">
            <a:avLst/>
          </a:prstGeom>
        </p:spPr>
        <p:txBody>
          <a:bodyPr vert="horz" wrap="square" lIns="0" tIns="12700" rIns="0" bIns="0" rtlCol="0">
            <a:spAutoFit/>
          </a:bodyPr>
          <a:lstStyle/>
          <a:p>
            <a:pPr marL="635" algn="ctr">
              <a:lnSpc>
                <a:spcPts val="7020"/>
              </a:lnSpc>
              <a:spcBef>
                <a:spcPts val="100"/>
              </a:spcBef>
            </a:pPr>
            <a:r>
              <a:rPr dirty="0"/>
              <a:t>EXPONENTIAL</a:t>
            </a:r>
            <a:r>
              <a:rPr spc="80" dirty="0"/>
              <a:t> </a:t>
            </a:r>
            <a:r>
              <a:rPr dirty="0"/>
              <a:t>EXPLOSION!</a:t>
            </a:r>
          </a:p>
          <a:p>
            <a:pPr marL="635" algn="ctr">
              <a:lnSpc>
                <a:spcPts val="4860"/>
              </a:lnSpc>
            </a:pPr>
            <a:r>
              <a:rPr sz="4200" b="0" spc="110" dirty="0">
                <a:latin typeface="Abadi-LightPL"/>
                <a:cs typeface="Abadi-LightPL"/>
              </a:rPr>
              <a:t>From </a:t>
            </a:r>
            <a:r>
              <a:rPr sz="4200" b="0" dirty="0">
                <a:latin typeface="Abadi-LightPL"/>
                <a:cs typeface="Abadi-LightPL"/>
              </a:rPr>
              <a:t>a </a:t>
            </a:r>
            <a:r>
              <a:rPr sz="4200" b="0" spc="100" dirty="0">
                <a:latin typeface="Abadi-LightPL"/>
                <a:cs typeface="Abadi-LightPL"/>
              </a:rPr>
              <a:t>Few </a:t>
            </a:r>
            <a:r>
              <a:rPr sz="4200" b="0" spc="55" dirty="0">
                <a:latin typeface="Abadi-LightPL"/>
                <a:cs typeface="Abadi-LightPL"/>
              </a:rPr>
              <a:t>to</a:t>
            </a:r>
            <a:r>
              <a:rPr sz="4200" b="0" spc="195" dirty="0">
                <a:latin typeface="Abadi-LightPL"/>
                <a:cs typeface="Abadi-LightPL"/>
              </a:rPr>
              <a:t> </a:t>
            </a:r>
            <a:r>
              <a:rPr sz="4200" b="0" spc="125" dirty="0">
                <a:latin typeface="Abadi-LightPL"/>
                <a:cs typeface="Abadi-LightPL"/>
              </a:rPr>
              <a:t>Septillions</a:t>
            </a:r>
            <a:endParaRPr sz="4200">
              <a:latin typeface="Abadi-LightPL"/>
              <a:cs typeface="Abadi-LightPL"/>
            </a:endParaRPr>
          </a:p>
        </p:txBody>
      </p:sp>
      <p:sp>
        <p:nvSpPr>
          <p:cNvPr id="13" name="object 13"/>
          <p:cNvSpPr txBox="1"/>
          <p:nvPr/>
        </p:nvSpPr>
        <p:spPr>
          <a:xfrm>
            <a:off x="11175279" y="6732217"/>
            <a:ext cx="1233805" cy="695960"/>
          </a:xfrm>
          <a:prstGeom prst="rect">
            <a:avLst/>
          </a:prstGeom>
        </p:spPr>
        <p:txBody>
          <a:bodyPr vert="horz" wrap="square" lIns="0" tIns="73660" rIns="0" bIns="0" rtlCol="0">
            <a:spAutoFit/>
          </a:bodyPr>
          <a:lstStyle/>
          <a:p>
            <a:pPr marL="353695" marR="5080" indent="-341630">
              <a:lnSpc>
                <a:spcPts val="2400"/>
              </a:lnSpc>
              <a:spcBef>
                <a:spcPts val="580"/>
              </a:spcBef>
            </a:pPr>
            <a:r>
              <a:rPr sz="2400" spc="-50" dirty="0">
                <a:solidFill>
                  <a:srgbClr val="FFFFFF"/>
                </a:solidFill>
                <a:latin typeface="Abadi-LightPL"/>
                <a:cs typeface="Abadi-LightPL"/>
              </a:rPr>
              <a:t>e</a:t>
            </a:r>
            <a:r>
              <a:rPr sz="2400" spc="-40" dirty="0">
                <a:solidFill>
                  <a:srgbClr val="FFFFFF"/>
                </a:solidFill>
                <a:latin typeface="Abadi-LightPL"/>
                <a:cs typeface="Abadi-LightPL"/>
              </a:rPr>
              <a:t>x</a:t>
            </a:r>
            <a:r>
              <a:rPr sz="2400" spc="-15" dirty="0">
                <a:solidFill>
                  <a:srgbClr val="FFFFFF"/>
                </a:solidFill>
                <a:latin typeface="Abadi-LightPL"/>
                <a:cs typeface="Abadi-LightPL"/>
              </a:rPr>
              <a:t>p</a:t>
            </a:r>
            <a:r>
              <a:rPr sz="2400" spc="-10" dirty="0">
                <a:solidFill>
                  <a:srgbClr val="FFFFFF"/>
                </a:solidFill>
                <a:latin typeface="Abadi-LightPL"/>
                <a:cs typeface="Abadi-LightPL"/>
              </a:rPr>
              <a:t>o</a:t>
            </a:r>
            <a:r>
              <a:rPr sz="2400" spc="-25" dirty="0">
                <a:solidFill>
                  <a:srgbClr val="FFFFFF"/>
                </a:solidFill>
                <a:latin typeface="Abadi-LightPL"/>
                <a:cs typeface="Abadi-LightPL"/>
              </a:rPr>
              <a:t>n</a:t>
            </a:r>
            <a:r>
              <a:rPr sz="2400" spc="-5" dirty="0">
                <a:solidFill>
                  <a:srgbClr val="FFFFFF"/>
                </a:solidFill>
                <a:latin typeface="Abadi-LightPL"/>
                <a:cs typeface="Abadi-LightPL"/>
              </a:rPr>
              <a:t>e</a:t>
            </a:r>
            <a:r>
              <a:rPr sz="2400" spc="-30" dirty="0">
                <a:solidFill>
                  <a:srgbClr val="FFFFFF"/>
                </a:solidFill>
                <a:latin typeface="Abadi-LightPL"/>
                <a:cs typeface="Abadi-LightPL"/>
              </a:rPr>
              <a:t>n</a:t>
            </a:r>
            <a:r>
              <a:rPr sz="2400" spc="-10" dirty="0">
                <a:solidFill>
                  <a:srgbClr val="FFFFFF"/>
                </a:solidFill>
                <a:latin typeface="Abadi-LightPL"/>
                <a:cs typeface="Abadi-LightPL"/>
              </a:rPr>
              <a:t>t</a:t>
            </a:r>
            <a:r>
              <a:rPr sz="2400" dirty="0">
                <a:solidFill>
                  <a:srgbClr val="FFFFFF"/>
                </a:solidFill>
                <a:latin typeface="Abadi-LightPL"/>
                <a:cs typeface="Abadi-LightPL"/>
              </a:rPr>
              <a:t>,  </a:t>
            </a:r>
            <a:r>
              <a:rPr sz="2400" spc="-25" dirty="0">
                <a:solidFill>
                  <a:srgbClr val="FFFFFF"/>
                </a:solidFill>
                <a:latin typeface="Abadi-LightPL"/>
                <a:cs typeface="Abadi-LightPL"/>
              </a:rPr>
              <a:t>time</a:t>
            </a:r>
            <a:endParaRPr sz="2400">
              <a:latin typeface="Abadi-LightPL"/>
              <a:cs typeface="Abadi-LightPL"/>
            </a:endParaRPr>
          </a:p>
        </p:txBody>
      </p:sp>
      <p:sp>
        <p:nvSpPr>
          <p:cNvPr id="14" name="object 14"/>
          <p:cNvSpPr txBox="1"/>
          <p:nvPr/>
        </p:nvSpPr>
        <p:spPr>
          <a:xfrm>
            <a:off x="10092220" y="4128717"/>
            <a:ext cx="1774189" cy="695960"/>
          </a:xfrm>
          <a:prstGeom prst="rect">
            <a:avLst/>
          </a:prstGeom>
        </p:spPr>
        <p:txBody>
          <a:bodyPr vert="horz" wrap="square" lIns="0" tIns="73660" rIns="0" bIns="0" rtlCol="0">
            <a:spAutoFit/>
          </a:bodyPr>
          <a:lstStyle/>
          <a:p>
            <a:pPr marL="351155" marR="5080" indent="-339090">
              <a:lnSpc>
                <a:spcPts val="2400"/>
              </a:lnSpc>
              <a:spcBef>
                <a:spcPts val="580"/>
              </a:spcBef>
            </a:pPr>
            <a:r>
              <a:rPr sz="2400" spc="-25" dirty="0">
                <a:solidFill>
                  <a:srgbClr val="FFFFFF"/>
                </a:solidFill>
                <a:latin typeface="Abadi-LightPL"/>
                <a:cs typeface="Abadi-LightPL"/>
              </a:rPr>
              <a:t>rate of </a:t>
            </a:r>
            <a:r>
              <a:rPr sz="2400" spc="-10" dirty="0">
                <a:solidFill>
                  <a:srgbClr val="FFFFFF"/>
                </a:solidFill>
                <a:latin typeface="Abadi-LightPL"/>
                <a:cs typeface="Abadi-LightPL"/>
              </a:rPr>
              <a:t>growth  </a:t>
            </a:r>
            <a:r>
              <a:rPr sz="2400" spc="-5" dirty="0">
                <a:solidFill>
                  <a:srgbClr val="FFFFFF"/>
                </a:solidFill>
                <a:latin typeface="Abadi-LightPL"/>
                <a:cs typeface="Abadi-LightPL"/>
              </a:rPr>
              <a:t>or</a:t>
            </a:r>
            <a:r>
              <a:rPr sz="2400" spc="-20" dirty="0">
                <a:solidFill>
                  <a:srgbClr val="FFFFFF"/>
                </a:solidFill>
                <a:latin typeface="Abadi-LightPL"/>
                <a:cs typeface="Abadi-LightPL"/>
              </a:rPr>
              <a:t> decay</a:t>
            </a:r>
            <a:endParaRPr sz="2400">
              <a:latin typeface="Abadi-LightPL"/>
              <a:cs typeface="Abadi-LightPL"/>
            </a:endParaRPr>
          </a:p>
        </p:txBody>
      </p:sp>
      <p:sp>
        <p:nvSpPr>
          <p:cNvPr id="15" name="object 15"/>
          <p:cNvSpPr txBox="1"/>
          <p:nvPr/>
        </p:nvSpPr>
        <p:spPr>
          <a:xfrm>
            <a:off x="9538034" y="6732217"/>
            <a:ext cx="1308100" cy="695960"/>
          </a:xfrm>
          <a:prstGeom prst="rect">
            <a:avLst/>
          </a:prstGeom>
        </p:spPr>
        <p:txBody>
          <a:bodyPr vert="horz" wrap="square" lIns="0" tIns="73660" rIns="0" bIns="0" rtlCol="0">
            <a:spAutoFit/>
          </a:bodyPr>
          <a:lstStyle/>
          <a:p>
            <a:pPr marL="12700" marR="5080" indent="328930">
              <a:lnSpc>
                <a:spcPts val="2400"/>
              </a:lnSpc>
              <a:spcBef>
                <a:spcPts val="580"/>
              </a:spcBef>
            </a:pPr>
            <a:r>
              <a:rPr sz="2400" spc="-25" dirty="0">
                <a:solidFill>
                  <a:srgbClr val="FFFFFF"/>
                </a:solidFill>
                <a:latin typeface="Abadi-LightPL"/>
                <a:cs typeface="Abadi-LightPL"/>
              </a:rPr>
              <a:t>initial  </a:t>
            </a:r>
            <a:r>
              <a:rPr sz="2400" spc="-15" dirty="0">
                <a:solidFill>
                  <a:srgbClr val="FFFFFF"/>
                </a:solidFill>
                <a:latin typeface="Abadi-LightPL"/>
                <a:cs typeface="Abadi-LightPL"/>
              </a:rPr>
              <a:t>po</a:t>
            </a:r>
            <a:r>
              <a:rPr sz="2400" spc="-30" dirty="0">
                <a:solidFill>
                  <a:srgbClr val="FFFFFF"/>
                </a:solidFill>
                <a:latin typeface="Abadi-LightPL"/>
                <a:cs typeface="Abadi-LightPL"/>
              </a:rPr>
              <a:t>p</a:t>
            </a:r>
            <a:r>
              <a:rPr sz="2400" spc="-35" dirty="0">
                <a:solidFill>
                  <a:srgbClr val="FFFFFF"/>
                </a:solidFill>
                <a:latin typeface="Abadi-LightPL"/>
                <a:cs typeface="Abadi-LightPL"/>
              </a:rPr>
              <a:t>u</a:t>
            </a:r>
            <a:r>
              <a:rPr sz="2400" spc="-15" dirty="0">
                <a:solidFill>
                  <a:srgbClr val="FFFFFF"/>
                </a:solidFill>
                <a:latin typeface="Abadi-LightPL"/>
                <a:cs typeface="Abadi-LightPL"/>
              </a:rPr>
              <a:t>l</a:t>
            </a:r>
            <a:r>
              <a:rPr sz="2400" spc="-35" dirty="0">
                <a:solidFill>
                  <a:srgbClr val="FFFFFF"/>
                </a:solidFill>
                <a:latin typeface="Abadi-LightPL"/>
                <a:cs typeface="Abadi-LightPL"/>
              </a:rPr>
              <a:t>at</a:t>
            </a:r>
            <a:r>
              <a:rPr sz="2400" spc="-40" dirty="0">
                <a:solidFill>
                  <a:srgbClr val="FFFFFF"/>
                </a:solidFill>
                <a:latin typeface="Abadi-LightPL"/>
                <a:cs typeface="Abadi-LightPL"/>
              </a:rPr>
              <a:t>i</a:t>
            </a:r>
            <a:r>
              <a:rPr sz="2400" spc="-10" dirty="0">
                <a:solidFill>
                  <a:srgbClr val="FFFFFF"/>
                </a:solidFill>
                <a:latin typeface="Abadi-LightPL"/>
                <a:cs typeface="Abadi-LightPL"/>
              </a:rPr>
              <a:t>o</a:t>
            </a:r>
            <a:r>
              <a:rPr sz="2400" dirty="0">
                <a:solidFill>
                  <a:srgbClr val="FFFFFF"/>
                </a:solidFill>
                <a:latin typeface="Abadi-LightPL"/>
                <a:cs typeface="Abadi-LightPL"/>
              </a:rPr>
              <a:t>n</a:t>
            </a:r>
            <a:endParaRPr sz="2400">
              <a:latin typeface="Abadi-LightPL"/>
              <a:cs typeface="Abadi-LightPL"/>
            </a:endParaRPr>
          </a:p>
        </p:txBody>
      </p:sp>
      <p:sp>
        <p:nvSpPr>
          <p:cNvPr id="16" name="object 16"/>
          <p:cNvSpPr txBox="1"/>
          <p:nvPr/>
        </p:nvSpPr>
        <p:spPr>
          <a:xfrm>
            <a:off x="7658434" y="4128717"/>
            <a:ext cx="1308100" cy="695960"/>
          </a:xfrm>
          <a:prstGeom prst="rect">
            <a:avLst/>
          </a:prstGeom>
        </p:spPr>
        <p:txBody>
          <a:bodyPr vert="horz" wrap="square" lIns="0" tIns="73660" rIns="0" bIns="0" rtlCol="0">
            <a:spAutoFit/>
          </a:bodyPr>
          <a:lstStyle/>
          <a:p>
            <a:pPr marL="12700" marR="5080" indent="391160">
              <a:lnSpc>
                <a:spcPts val="2400"/>
              </a:lnSpc>
              <a:spcBef>
                <a:spcPts val="580"/>
              </a:spcBef>
            </a:pPr>
            <a:r>
              <a:rPr sz="2400" spc="-25" dirty="0">
                <a:solidFill>
                  <a:srgbClr val="FFFFFF"/>
                </a:solidFill>
                <a:latin typeface="Abadi-LightPL"/>
                <a:cs typeface="Abadi-LightPL"/>
              </a:rPr>
              <a:t>final  </a:t>
            </a:r>
            <a:r>
              <a:rPr sz="2400" spc="-15" dirty="0">
                <a:solidFill>
                  <a:srgbClr val="FFFFFF"/>
                </a:solidFill>
                <a:latin typeface="Abadi-LightPL"/>
                <a:cs typeface="Abadi-LightPL"/>
              </a:rPr>
              <a:t>po</a:t>
            </a:r>
            <a:r>
              <a:rPr sz="2400" spc="-30" dirty="0">
                <a:solidFill>
                  <a:srgbClr val="FFFFFF"/>
                </a:solidFill>
                <a:latin typeface="Abadi-LightPL"/>
                <a:cs typeface="Abadi-LightPL"/>
              </a:rPr>
              <a:t>p</a:t>
            </a:r>
            <a:r>
              <a:rPr sz="2400" spc="-35" dirty="0">
                <a:solidFill>
                  <a:srgbClr val="FFFFFF"/>
                </a:solidFill>
                <a:latin typeface="Abadi-LightPL"/>
                <a:cs typeface="Abadi-LightPL"/>
              </a:rPr>
              <a:t>u</a:t>
            </a:r>
            <a:r>
              <a:rPr sz="2400" spc="-15" dirty="0">
                <a:solidFill>
                  <a:srgbClr val="FFFFFF"/>
                </a:solidFill>
                <a:latin typeface="Abadi-LightPL"/>
                <a:cs typeface="Abadi-LightPL"/>
              </a:rPr>
              <a:t>l</a:t>
            </a:r>
            <a:r>
              <a:rPr sz="2400" spc="-35" dirty="0">
                <a:solidFill>
                  <a:srgbClr val="FFFFFF"/>
                </a:solidFill>
                <a:latin typeface="Abadi-LightPL"/>
                <a:cs typeface="Abadi-LightPL"/>
              </a:rPr>
              <a:t>at</a:t>
            </a:r>
            <a:r>
              <a:rPr sz="2400" spc="-40" dirty="0">
                <a:solidFill>
                  <a:srgbClr val="FFFFFF"/>
                </a:solidFill>
                <a:latin typeface="Abadi-LightPL"/>
                <a:cs typeface="Abadi-LightPL"/>
              </a:rPr>
              <a:t>i</a:t>
            </a:r>
            <a:r>
              <a:rPr sz="2400" spc="-10" dirty="0">
                <a:solidFill>
                  <a:srgbClr val="FFFFFF"/>
                </a:solidFill>
                <a:latin typeface="Abadi-LightPL"/>
                <a:cs typeface="Abadi-LightPL"/>
              </a:rPr>
              <a:t>o</a:t>
            </a:r>
            <a:r>
              <a:rPr sz="2400" dirty="0">
                <a:solidFill>
                  <a:srgbClr val="FFFFFF"/>
                </a:solidFill>
                <a:latin typeface="Abadi-LightPL"/>
                <a:cs typeface="Abadi-LightPL"/>
              </a:rPr>
              <a:t>n</a:t>
            </a:r>
            <a:endParaRPr sz="2400">
              <a:latin typeface="Abadi-LightPL"/>
              <a:cs typeface="Abadi-LightPL"/>
            </a:endParaRPr>
          </a:p>
        </p:txBody>
      </p:sp>
      <p:sp>
        <p:nvSpPr>
          <p:cNvPr id="17" name="object 17"/>
          <p:cNvSpPr txBox="1"/>
          <p:nvPr/>
        </p:nvSpPr>
        <p:spPr>
          <a:xfrm>
            <a:off x="7895422" y="4718144"/>
            <a:ext cx="4097654" cy="1715135"/>
          </a:xfrm>
          <a:prstGeom prst="rect">
            <a:avLst/>
          </a:prstGeom>
        </p:spPr>
        <p:txBody>
          <a:bodyPr vert="horz" wrap="square" lIns="0" tIns="17145" rIns="0" bIns="0" rtlCol="0">
            <a:spAutoFit/>
          </a:bodyPr>
          <a:lstStyle/>
          <a:p>
            <a:pPr marL="38100">
              <a:lnSpc>
                <a:spcPct val="100000"/>
              </a:lnSpc>
              <a:spcBef>
                <a:spcPts val="135"/>
              </a:spcBef>
            </a:pPr>
            <a:r>
              <a:rPr sz="11050" b="1" spc="705" dirty="0">
                <a:solidFill>
                  <a:srgbClr val="FFFFFF"/>
                </a:solidFill>
                <a:latin typeface="Abadi-BoldPL"/>
                <a:cs typeface="Abadi-BoldPL"/>
              </a:rPr>
              <a:t>y=ab</a:t>
            </a:r>
            <a:r>
              <a:rPr sz="9675" b="1" spc="1057" baseline="31869" dirty="0">
                <a:solidFill>
                  <a:srgbClr val="FFFFFF"/>
                </a:solidFill>
                <a:latin typeface="Abadi-BoldPL"/>
                <a:cs typeface="Abadi-BoldPL"/>
              </a:rPr>
              <a:t>x</a:t>
            </a:r>
            <a:endParaRPr sz="9675" baseline="31869">
              <a:latin typeface="Abadi-BoldPL"/>
              <a:cs typeface="Abadi-BoldPL"/>
            </a:endParaRPr>
          </a:p>
        </p:txBody>
      </p:sp>
      <p:sp>
        <p:nvSpPr>
          <p:cNvPr id="18" name="object 18"/>
          <p:cNvSpPr/>
          <p:nvPr/>
        </p:nvSpPr>
        <p:spPr>
          <a:xfrm>
            <a:off x="8267700" y="4848225"/>
            <a:ext cx="0" cy="419734"/>
          </a:xfrm>
          <a:custGeom>
            <a:avLst/>
            <a:gdLst/>
            <a:ahLst/>
            <a:cxnLst/>
            <a:rect l="l" t="t" r="r" b="b"/>
            <a:pathLst>
              <a:path h="419735">
                <a:moveTo>
                  <a:pt x="0" y="0"/>
                </a:moveTo>
                <a:lnTo>
                  <a:pt x="0" y="419582"/>
                </a:lnTo>
              </a:path>
            </a:pathLst>
          </a:custGeom>
          <a:ln w="12700">
            <a:solidFill>
              <a:srgbClr val="FFFFFF"/>
            </a:solidFill>
          </a:ln>
        </p:spPr>
        <p:txBody>
          <a:bodyPr wrap="square" lIns="0" tIns="0" rIns="0" bIns="0" rtlCol="0"/>
          <a:lstStyle/>
          <a:p>
            <a:endParaRPr/>
          </a:p>
        </p:txBody>
      </p:sp>
      <p:sp>
        <p:nvSpPr>
          <p:cNvPr id="19" name="object 19"/>
          <p:cNvSpPr/>
          <p:nvPr/>
        </p:nvSpPr>
        <p:spPr>
          <a:xfrm>
            <a:off x="8235289" y="5248109"/>
            <a:ext cx="65405" cy="89535"/>
          </a:xfrm>
          <a:custGeom>
            <a:avLst/>
            <a:gdLst/>
            <a:ahLst/>
            <a:cxnLst/>
            <a:rect l="l" t="t" r="r" b="b"/>
            <a:pathLst>
              <a:path w="65404" h="89535">
                <a:moveTo>
                  <a:pt x="64820" y="0"/>
                </a:moveTo>
                <a:lnTo>
                  <a:pt x="0" y="0"/>
                </a:lnTo>
                <a:lnTo>
                  <a:pt x="32410" y="89065"/>
                </a:lnTo>
                <a:lnTo>
                  <a:pt x="64820" y="0"/>
                </a:lnTo>
                <a:close/>
              </a:path>
            </a:pathLst>
          </a:custGeom>
          <a:solidFill>
            <a:srgbClr val="FFFFFF"/>
          </a:solidFill>
        </p:spPr>
        <p:txBody>
          <a:bodyPr wrap="square" lIns="0" tIns="0" rIns="0" bIns="0" rtlCol="0"/>
          <a:lstStyle/>
          <a:p>
            <a:endParaRPr/>
          </a:p>
        </p:txBody>
      </p:sp>
      <p:sp>
        <p:nvSpPr>
          <p:cNvPr id="20" name="object 20"/>
          <p:cNvSpPr/>
          <p:nvPr/>
        </p:nvSpPr>
        <p:spPr>
          <a:xfrm>
            <a:off x="11131550" y="4848225"/>
            <a:ext cx="0" cy="419734"/>
          </a:xfrm>
          <a:custGeom>
            <a:avLst/>
            <a:gdLst/>
            <a:ahLst/>
            <a:cxnLst/>
            <a:rect l="l" t="t" r="r" b="b"/>
            <a:pathLst>
              <a:path h="419735">
                <a:moveTo>
                  <a:pt x="0" y="0"/>
                </a:moveTo>
                <a:lnTo>
                  <a:pt x="0" y="419582"/>
                </a:lnTo>
              </a:path>
            </a:pathLst>
          </a:custGeom>
          <a:ln w="12700">
            <a:solidFill>
              <a:srgbClr val="FFFFFF"/>
            </a:solidFill>
          </a:ln>
        </p:spPr>
        <p:txBody>
          <a:bodyPr wrap="square" lIns="0" tIns="0" rIns="0" bIns="0" rtlCol="0"/>
          <a:lstStyle/>
          <a:p>
            <a:endParaRPr/>
          </a:p>
        </p:txBody>
      </p:sp>
      <p:sp>
        <p:nvSpPr>
          <p:cNvPr id="21" name="object 21"/>
          <p:cNvSpPr/>
          <p:nvPr/>
        </p:nvSpPr>
        <p:spPr>
          <a:xfrm>
            <a:off x="11099139" y="5248109"/>
            <a:ext cx="65405" cy="89535"/>
          </a:xfrm>
          <a:custGeom>
            <a:avLst/>
            <a:gdLst/>
            <a:ahLst/>
            <a:cxnLst/>
            <a:rect l="l" t="t" r="r" b="b"/>
            <a:pathLst>
              <a:path w="65404" h="89535">
                <a:moveTo>
                  <a:pt x="64820" y="0"/>
                </a:moveTo>
                <a:lnTo>
                  <a:pt x="0" y="0"/>
                </a:lnTo>
                <a:lnTo>
                  <a:pt x="32410" y="89065"/>
                </a:lnTo>
                <a:lnTo>
                  <a:pt x="64820" y="0"/>
                </a:lnTo>
                <a:close/>
              </a:path>
            </a:pathLst>
          </a:custGeom>
          <a:solidFill>
            <a:srgbClr val="FFFFFF"/>
          </a:solidFill>
        </p:spPr>
        <p:txBody>
          <a:bodyPr wrap="square" lIns="0" tIns="0" rIns="0" bIns="0" rtlCol="0"/>
          <a:lstStyle/>
          <a:p>
            <a:endParaRPr/>
          </a:p>
        </p:txBody>
      </p:sp>
      <p:sp>
        <p:nvSpPr>
          <p:cNvPr id="22" name="object 22"/>
          <p:cNvSpPr/>
          <p:nvPr/>
        </p:nvSpPr>
        <p:spPr>
          <a:xfrm>
            <a:off x="10179050" y="6336816"/>
            <a:ext cx="0" cy="419734"/>
          </a:xfrm>
          <a:custGeom>
            <a:avLst/>
            <a:gdLst/>
            <a:ahLst/>
            <a:cxnLst/>
            <a:rect l="l" t="t" r="r" b="b"/>
            <a:pathLst>
              <a:path h="419734">
                <a:moveTo>
                  <a:pt x="0" y="0"/>
                </a:moveTo>
                <a:lnTo>
                  <a:pt x="0" y="419582"/>
                </a:lnTo>
              </a:path>
            </a:pathLst>
          </a:custGeom>
          <a:ln w="12700">
            <a:solidFill>
              <a:srgbClr val="FFFFFF"/>
            </a:solidFill>
          </a:ln>
        </p:spPr>
        <p:txBody>
          <a:bodyPr wrap="square" lIns="0" tIns="0" rIns="0" bIns="0" rtlCol="0"/>
          <a:lstStyle/>
          <a:p>
            <a:endParaRPr/>
          </a:p>
        </p:txBody>
      </p:sp>
      <p:sp>
        <p:nvSpPr>
          <p:cNvPr id="23" name="object 23"/>
          <p:cNvSpPr/>
          <p:nvPr/>
        </p:nvSpPr>
        <p:spPr>
          <a:xfrm>
            <a:off x="10146639" y="6267450"/>
            <a:ext cx="65405" cy="89535"/>
          </a:xfrm>
          <a:custGeom>
            <a:avLst/>
            <a:gdLst/>
            <a:ahLst/>
            <a:cxnLst/>
            <a:rect l="l" t="t" r="r" b="b"/>
            <a:pathLst>
              <a:path w="65404" h="89535">
                <a:moveTo>
                  <a:pt x="32410" y="0"/>
                </a:moveTo>
                <a:lnTo>
                  <a:pt x="0" y="89065"/>
                </a:lnTo>
                <a:lnTo>
                  <a:pt x="64820" y="89065"/>
                </a:lnTo>
                <a:lnTo>
                  <a:pt x="32410" y="0"/>
                </a:lnTo>
                <a:close/>
              </a:path>
            </a:pathLst>
          </a:custGeom>
          <a:solidFill>
            <a:srgbClr val="FFFFFF"/>
          </a:solidFill>
        </p:spPr>
        <p:txBody>
          <a:bodyPr wrap="square" lIns="0" tIns="0" rIns="0" bIns="0" rtlCol="0"/>
          <a:lstStyle/>
          <a:p>
            <a:endParaRPr/>
          </a:p>
        </p:txBody>
      </p:sp>
      <p:sp>
        <p:nvSpPr>
          <p:cNvPr id="24" name="object 24"/>
          <p:cNvSpPr/>
          <p:nvPr/>
        </p:nvSpPr>
        <p:spPr>
          <a:xfrm>
            <a:off x="11753850" y="5835166"/>
            <a:ext cx="0" cy="927735"/>
          </a:xfrm>
          <a:custGeom>
            <a:avLst/>
            <a:gdLst/>
            <a:ahLst/>
            <a:cxnLst/>
            <a:rect l="l" t="t" r="r" b="b"/>
            <a:pathLst>
              <a:path h="927734">
                <a:moveTo>
                  <a:pt x="0" y="0"/>
                </a:moveTo>
                <a:lnTo>
                  <a:pt x="0" y="927582"/>
                </a:lnTo>
              </a:path>
            </a:pathLst>
          </a:custGeom>
          <a:ln w="12700">
            <a:solidFill>
              <a:srgbClr val="FFFFFF"/>
            </a:solidFill>
          </a:ln>
        </p:spPr>
        <p:txBody>
          <a:bodyPr wrap="square" lIns="0" tIns="0" rIns="0" bIns="0" rtlCol="0"/>
          <a:lstStyle/>
          <a:p>
            <a:endParaRPr/>
          </a:p>
        </p:txBody>
      </p:sp>
      <p:sp>
        <p:nvSpPr>
          <p:cNvPr id="25" name="object 25"/>
          <p:cNvSpPr/>
          <p:nvPr/>
        </p:nvSpPr>
        <p:spPr>
          <a:xfrm>
            <a:off x="11721439" y="5765800"/>
            <a:ext cx="65405" cy="89535"/>
          </a:xfrm>
          <a:custGeom>
            <a:avLst/>
            <a:gdLst/>
            <a:ahLst/>
            <a:cxnLst/>
            <a:rect l="l" t="t" r="r" b="b"/>
            <a:pathLst>
              <a:path w="65404" h="89535">
                <a:moveTo>
                  <a:pt x="32410" y="0"/>
                </a:moveTo>
                <a:lnTo>
                  <a:pt x="0" y="89065"/>
                </a:lnTo>
                <a:lnTo>
                  <a:pt x="64820" y="89065"/>
                </a:lnTo>
                <a:lnTo>
                  <a:pt x="32410" y="0"/>
                </a:lnTo>
                <a:close/>
              </a:path>
            </a:pathLst>
          </a:custGeom>
          <a:solidFill>
            <a:srgbClr val="FFFFFF"/>
          </a:solidFill>
        </p:spPr>
        <p:txBody>
          <a:bodyPr wrap="square" lIns="0" tIns="0" rIns="0" bIns="0" rtlCol="0"/>
          <a:lstStyle/>
          <a:p>
            <a:endParaRPr/>
          </a:p>
        </p:txBody>
      </p:sp>
      <p:sp>
        <p:nvSpPr>
          <p:cNvPr id="26" name="object 26"/>
          <p:cNvSpPr txBox="1"/>
          <p:nvPr/>
        </p:nvSpPr>
        <p:spPr>
          <a:xfrm>
            <a:off x="9723681" y="8863786"/>
            <a:ext cx="2532380"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California </a:t>
            </a:r>
            <a:r>
              <a:rPr sz="800" spc="10" dirty="0">
                <a:solidFill>
                  <a:srgbClr val="FFFFFF"/>
                </a:solidFill>
                <a:latin typeface="Abadi-PL"/>
                <a:cs typeface="Abadi-PL"/>
              </a:rPr>
              <a:t>Department </a:t>
            </a:r>
            <a:r>
              <a:rPr sz="800" spc="5" dirty="0">
                <a:solidFill>
                  <a:srgbClr val="FFFFFF"/>
                </a:solidFill>
                <a:latin typeface="Abadi-PL"/>
                <a:cs typeface="Abadi-PL"/>
              </a:rPr>
              <a:t>of Fish and </a:t>
            </a:r>
            <a:r>
              <a:rPr sz="800" dirty="0">
                <a:solidFill>
                  <a:srgbClr val="FFFFFF"/>
                </a:solidFill>
                <a:latin typeface="Abadi-PL"/>
                <a:cs typeface="Abadi-PL"/>
              </a:rPr>
              <a:t>Wildlife,</a:t>
            </a:r>
            <a:r>
              <a:rPr sz="800" spc="-30" dirty="0">
                <a:solidFill>
                  <a:srgbClr val="FFFFFF"/>
                </a:solidFill>
                <a:latin typeface="Abadi-PL"/>
                <a:cs typeface="Abadi-PL"/>
              </a:rPr>
              <a:t> </a:t>
            </a:r>
            <a:r>
              <a:rPr sz="800" spc="5" dirty="0">
                <a:solidFill>
                  <a:srgbClr val="FFFFFF"/>
                </a:solidFill>
                <a:latin typeface="Abadi-PL"/>
                <a:cs typeface="Abadi-PL"/>
              </a:rPr>
              <a:t>Bugwood.org</a:t>
            </a:r>
            <a:endParaRPr sz="800">
              <a:latin typeface="Abadi-PL"/>
              <a:cs typeface="Abadi-P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325100" y="8737600"/>
            <a:ext cx="2679700" cy="381000"/>
          </a:xfrm>
          <a:custGeom>
            <a:avLst/>
            <a:gdLst/>
            <a:ahLst/>
            <a:cxnLst/>
            <a:rect l="l" t="t" r="r" b="b"/>
            <a:pathLst>
              <a:path w="2679700" h="381000">
                <a:moveTo>
                  <a:pt x="0" y="381000"/>
                </a:moveTo>
                <a:lnTo>
                  <a:pt x="2679700" y="381000"/>
                </a:lnTo>
                <a:lnTo>
                  <a:pt x="26797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98827" y="8302666"/>
            <a:ext cx="727024" cy="72703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0"/>
            <a:ext cx="13004800" cy="2095500"/>
          </a:xfrm>
          <a:custGeom>
            <a:avLst/>
            <a:gdLst/>
            <a:ahLst/>
            <a:cxnLst/>
            <a:rect l="l" t="t" r="r" b="b"/>
            <a:pathLst>
              <a:path w="13004800" h="2095500">
                <a:moveTo>
                  <a:pt x="0" y="2095500"/>
                </a:moveTo>
                <a:lnTo>
                  <a:pt x="13004800" y="2095500"/>
                </a:lnTo>
                <a:lnTo>
                  <a:pt x="13004800" y="0"/>
                </a:lnTo>
                <a:lnTo>
                  <a:pt x="0" y="0"/>
                </a:lnTo>
                <a:lnTo>
                  <a:pt x="0" y="2095500"/>
                </a:lnTo>
                <a:close/>
              </a:path>
            </a:pathLst>
          </a:custGeom>
          <a:solidFill>
            <a:srgbClr val="005459">
              <a:alpha val="69999"/>
            </a:srgbClr>
          </a:solidFill>
        </p:spPr>
        <p:txBody>
          <a:bodyPr wrap="square" lIns="0" tIns="0" rIns="0" bIns="0" rtlCol="0"/>
          <a:lstStyle/>
          <a:p>
            <a:endParaRPr/>
          </a:p>
        </p:txBody>
      </p:sp>
      <p:sp>
        <p:nvSpPr>
          <p:cNvPr id="7" name="object 7"/>
          <p:cNvSpPr txBox="1">
            <a:spLocks noGrp="1"/>
          </p:cNvSpPr>
          <p:nvPr>
            <p:ph type="title"/>
          </p:nvPr>
        </p:nvSpPr>
        <p:spPr>
          <a:xfrm>
            <a:off x="2194170" y="525277"/>
            <a:ext cx="8626475" cy="1122680"/>
          </a:xfrm>
          <a:prstGeom prst="rect">
            <a:avLst/>
          </a:prstGeom>
        </p:spPr>
        <p:txBody>
          <a:bodyPr vert="horz" wrap="square" lIns="0" tIns="12700" rIns="0" bIns="0" rtlCol="0">
            <a:spAutoFit/>
          </a:bodyPr>
          <a:lstStyle/>
          <a:p>
            <a:pPr marL="12700">
              <a:lnSpc>
                <a:spcPct val="100000"/>
              </a:lnSpc>
              <a:spcBef>
                <a:spcPts val="100"/>
              </a:spcBef>
            </a:pPr>
            <a:r>
              <a:rPr sz="7200" spc="10" dirty="0"/>
              <a:t>PREVENTION </a:t>
            </a:r>
            <a:r>
              <a:rPr sz="7200" spc="65" dirty="0"/>
              <a:t>IS</a:t>
            </a:r>
            <a:r>
              <a:rPr sz="7200" spc="190" dirty="0"/>
              <a:t> </a:t>
            </a:r>
            <a:r>
              <a:rPr sz="7200" spc="35" dirty="0"/>
              <a:t>KEY</a:t>
            </a:r>
            <a:endParaRPr sz="7200"/>
          </a:p>
        </p:txBody>
      </p:sp>
      <p:sp>
        <p:nvSpPr>
          <p:cNvPr id="8" name="object 8"/>
          <p:cNvSpPr txBox="1"/>
          <p:nvPr/>
        </p:nvSpPr>
        <p:spPr>
          <a:xfrm>
            <a:off x="10506968" y="8863786"/>
            <a:ext cx="1748789" cy="140970"/>
          </a:xfrm>
          <a:prstGeom prst="rect">
            <a:avLst/>
          </a:prstGeom>
        </p:spPr>
        <p:txBody>
          <a:bodyPr vert="horz" wrap="square" lIns="0" tIns="1270" rIns="0" bIns="0" rtlCol="0">
            <a:spAutoFit/>
          </a:bodyPr>
          <a:lstStyle/>
          <a:p>
            <a:pPr marL="12700">
              <a:lnSpc>
                <a:spcPct val="100000"/>
              </a:lnSpc>
              <a:spcBef>
                <a:spcPts val="10"/>
              </a:spcBef>
            </a:pPr>
            <a:r>
              <a:rPr sz="800" dirty="0">
                <a:solidFill>
                  <a:srgbClr val="FFFFFF"/>
                </a:solidFill>
                <a:latin typeface="Abadi-PL"/>
                <a:cs typeface="Abadi-PL"/>
              </a:rPr>
              <a:t>Will </a:t>
            </a:r>
            <a:r>
              <a:rPr sz="800" spc="10" dirty="0">
                <a:solidFill>
                  <a:srgbClr val="FFFFFF"/>
                </a:solidFill>
                <a:latin typeface="Abadi-PL"/>
                <a:cs typeface="Abadi-PL"/>
              </a:rPr>
              <a:t>Parson </a:t>
            </a:r>
            <a:r>
              <a:rPr sz="800" dirty="0">
                <a:solidFill>
                  <a:srgbClr val="FFFFFF"/>
                </a:solidFill>
                <a:latin typeface="Abadi-PL"/>
                <a:cs typeface="Abadi-PL"/>
              </a:rPr>
              <a:t>/ </a:t>
            </a:r>
            <a:r>
              <a:rPr sz="800" spc="10" dirty="0">
                <a:solidFill>
                  <a:srgbClr val="FFFFFF"/>
                </a:solidFill>
                <a:latin typeface="Abadi-PL"/>
                <a:cs typeface="Abadi-PL"/>
              </a:rPr>
              <a:t>Chesapeake </a:t>
            </a:r>
            <a:r>
              <a:rPr sz="800" spc="5" dirty="0">
                <a:solidFill>
                  <a:srgbClr val="FFFFFF"/>
                </a:solidFill>
                <a:latin typeface="Abadi-PL"/>
                <a:cs typeface="Abadi-PL"/>
              </a:rPr>
              <a:t>Bay</a:t>
            </a:r>
            <a:r>
              <a:rPr sz="800" spc="-95" dirty="0">
                <a:solidFill>
                  <a:srgbClr val="FFFFFF"/>
                </a:solidFill>
                <a:latin typeface="Abadi-PL"/>
                <a:cs typeface="Abadi-PL"/>
              </a:rPr>
              <a:t> </a:t>
            </a:r>
            <a:r>
              <a:rPr sz="800" spc="5" dirty="0">
                <a:solidFill>
                  <a:srgbClr val="FFFFFF"/>
                </a:solidFill>
                <a:latin typeface="Abadi-PL"/>
                <a:cs typeface="Abadi-PL"/>
              </a:rPr>
              <a:t>Program</a:t>
            </a:r>
            <a:endParaRPr sz="800">
              <a:latin typeface="Abadi-PL"/>
              <a:cs typeface="Abadi-P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325100" y="8737600"/>
            <a:ext cx="2679700" cy="381000"/>
          </a:xfrm>
          <a:custGeom>
            <a:avLst/>
            <a:gdLst/>
            <a:ahLst/>
            <a:cxnLst/>
            <a:rect l="l" t="t" r="r" b="b"/>
            <a:pathLst>
              <a:path w="2679700" h="381000">
                <a:moveTo>
                  <a:pt x="0" y="381000"/>
                </a:moveTo>
                <a:lnTo>
                  <a:pt x="2679700" y="381000"/>
                </a:lnTo>
                <a:lnTo>
                  <a:pt x="26797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798827" y="8302666"/>
            <a:ext cx="727024" cy="7270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0"/>
            <a:ext cx="13004800" cy="2095500"/>
          </a:xfrm>
          <a:custGeom>
            <a:avLst/>
            <a:gdLst/>
            <a:ahLst/>
            <a:cxnLst/>
            <a:rect l="l" t="t" r="r" b="b"/>
            <a:pathLst>
              <a:path w="13004800" h="2095500">
                <a:moveTo>
                  <a:pt x="0" y="2095500"/>
                </a:moveTo>
                <a:lnTo>
                  <a:pt x="13004800" y="2095500"/>
                </a:lnTo>
                <a:lnTo>
                  <a:pt x="13004800" y="0"/>
                </a:lnTo>
                <a:lnTo>
                  <a:pt x="0" y="0"/>
                </a:lnTo>
                <a:lnTo>
                  <a:pt x="0" y="2095500"/>
                </a:lnTo>
                <a:close/>
              </a:path>
            </a:pathLst>
          </a:custGeom>
          <a:solidFill>
            <a:srgbClr val="005459">
              <a:alpha val="69999"/>
            </a:srgbClr>
          </a:solidFill>
        </p:spPr>
        <p:txBody>
          <a:bodyPr wrap="square" lIns="0" tIns="0" rIns="0" bIns="0" rtlCol="0"/>
          <a:lstStyle/>
          <a:p>
            <a:endParaRPr/>
          </a:p>
        </p:txBody>
      </p:sp>
      <p:sp>
        <p:nvSpPr>
          <p:cNvPr id="7" name="object 7"/>
          <p:cNvSpPr txBox="1">
            <a:spLocks noGrp="1"/>
          </p:cNvSpPr>
          <p:nvPr>
            <p:ph type="title"/>
          </p:nvPr>
        </p:nvSpPr>
        <p:spPr>
          <a:xfrm>
            <a:off x="2194170" y="525277"/>
            <a:ext cx="8626475" cy="1122680"/>
          </a:xfrm>
          <a:prstGeom prst="rect">
            <a:avLst/>
          </a:prstGeom>
        </p:spPr>
        <p:txBody>
          <a:bodyPr vert="horz" wrap="square" lIns="0" tIns="12700" rIns="0" bIns="0" rtlCol="0">
            <a:spAutoFit/>
          </a:bodyPr>
          <a:lstStyle/>
          <a:p>
            <a:pPr marL="12700">
              <a:lnSpc>
                <a:spcPct val="100000"/>
              </a:lnSpc>
              <a:spcBef>
                <a:spcPts val="100"/>
              </a:spcBef>
            </a:pPr>
            <a:r>
              <a:rPr sz="7200" spc="10" dirty="0"/>
              <a:t>PREVENTION </a:t>
            </a:r>
            <a:r>
              <a:rPr sz="7200" spc="65" dirty="0"/>
              <a:t>IS</a:t>
            </a:r>
            <a:r>
              <a:rPr sz="7200" spc="190" dirty="0"/>
              <a:t> </a:t>
            </a:r>
            <a:r>
              <a:rPr sz="7200" spc="35" dirty="0"/>
              <a:t>KEY</a:t>
            </a:r>
            <a:endParaRPr sz="7200"/>
          </a:p>
        </p:txBody>
      </p:sp>
      <p:sp>
        <p:nvSpPr>
          <p:cNvPr id="8" name="object 8"/>
          <p:cNvSpPr/>
          <p:nvPr/>
        </p:nvSpPr>
        <p:spPr>
          <a:xfrm>
            <a:off x="2655951" y="3694435"/>
            <a:ext cx="7692898" cy="2559050"/>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10506968" y="8863786"/>
            <a:ext cx="1748789" cy="140970"/>
          </a:xfrm>
          <a:prstGeom prst="rect">
            <a:avLst/>
          </a:prstGeom>
        </p:spPr>
        <p:txBody>
          <a:bodyPr vert="horz" wrap="square" lIns="0" tIns="1270" rIns="0" bIns="0" rtlCol="0">
            <a:spAutoFit/>
          </a:bodyPr>
          <a:lstStyle/>
          <a:p>
            <a:pPr marL="12700">
              <a:lnSpc>
                <a:spcPct val="100000"/>
              </a:lnSpc>
              <a:spcBef>
                <a:spcPts val="10"/>
              </a:spcBef>
            </a:pPr>
            <a:r>
              <a:rPr sz="800" dirty="0">
                <a:solidFill>
                  <a:srgbClr val="FFFFFF"/>
                </a:solidFill>
                <a:latin typeface="Abadi-PL"/>
                <a:cs typeface="Abadi-PL"/>
              </a:rPr>
              <a:t>Will </a:t>
            </a:r>
            <a:r>
              <a:rPr sz="800" spc="10" dirty="0">
                <a:solidFill>
                  <a:srgbClr val="FFFFFF"/>
                </a:solidFill>
                <a:latin typeface="Abadi-PL"/>
                <a:cs typeface="Abadi-PL"/>
              </a:rPr>
              <a:t>Parson </a:t>
            </a:r>
            <a:r>
              <a:rPr sz="800" dirty="0">
                <a:solidFill>
                  <a:srgbClr val="FFFFFF"/>
                </a:solidFill>
                <a:latin typeface="Abadi-PL"/>
                <a:cs typeface="Abadi-PL"/>
              </a:rPr>
              <a:t>/ </a:t>
            </a:r>
            <a:r>
              <a:rPr sz="800" spc="10" dirty="0">
                <a:solidFill>
                  <a:srgbClr val="FFFFFF"/>
                </a:solidFill>
                <a:latin typeface="Abadi-PL"/>
                <a:cs typeface="Abadi-PL"/>
              </a:rPr>
              <a:t>Chesapeake </a:t>
            </a:r>
            <a:r>
              <a:rPr sz="800" spc="5" dirty="0">
                <a:solidFill>
                  <a:srgbClr val="FFFFFF"/>
                </a:solidFill>
                <a:latin typeface="Abadi-PL"/>
                <a:cs typeface="Abadi-PL"/>
              </a:rPr>
              <a:t>Bay</a:t>
            </a:r>
            <a:r>
              <a:rPr sz="800" spc="-95" dirty="0">
                <a:solidFill>
                  <a:srgbClr val="FFFFFF"/>
                </a:solidFill>
                <a:latin typeface="Abadi-PL"/>
                <a:cs typeface="Abadi-PL"/>
              </a:rPr>
              <a:t> </a:t>
            </a:r>
            <a:r>
              <a:rPr sz="800" spc="5" dirty="0">
                <a:solidFill>
                  <a:srgbClr val="FFFFFF"/>
                </a:solidFill>
                <a:latin typeface="Abadi-PL"/>
                <a:cs typeface="Abadi-PL"/>
              </a:rPr>
              <a:t>Program</a:t>
            </a:r>
            <a:endParaRPr sz="800">
              <a:latin typeface="Abadi-PL"/>
              <a:cs typeface="Abadi-P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325100" y="8737600"/>
            <a:ext cx="2679700" cy="381000"/>
          </a:xfrm>
          <a:custGeom>
            <a:avLst/>
            <a:gdLst/>
            <a:ahLst/>
            <a:cxnLst/>
            <a:rect l="l" t="t" r="r" b="b"/>
            <a:pathLst>
              <a:path w="2679700" h="381000">
                <a:moveTo>
                  <a:pt x="0" y="381000"/>
                </a:moveTo>
                <a:lnTo>
                  <a:pt x="2679700" y="381000"/>
                </a:lnTo>
                <a:lnTo>
                  <a:pt x="26797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798827" y="8302666"/>
            <a:ext cx="727024" cy="7270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325100" y="7658100"/>
            <a:ext cx="2679700" cy="381000"/>
          </a:xfrm>
          <a:custGeom>
            <a:avLst/>
            <a:gdLst/>
            <a:ahLst/>
            <a:cxnLst/>
            <a:rect l="l" t="t" r="r" b="b"/>
            <a:pathLst>
              <a:path w="2679700" h="381000">
                <a:moveTo>
                  <a:pt x="0" y="381000"/>
                </a:moveTo>
                <a:lnTo>
                  <a:pt x="2679700" y="381000"/>
                </a:lnTo>
                <a:lnTo>
                  <a:pt x="26797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7" name="object 7"/>
          <p:cNvSpPr/>
          <p:nvPr/>
        </p:nvSpPr>
        <p:spPr>
          <a:xfrm>
            <a:off x="0" y="0"/>
            <a:ext cx="13004800" cy="2095500"/>
          </a:xfrm>
          <a:custGeom>
            <a:avLst/>
            <a:gdLst/>
            <a:ahLst/>
            <a:cxnLst/>
            <a:rect l="l" t="t" r="r" b="b"/>
            <a:pathLst>
              <a:path w="13004800" h="2095500">
                <a:moveTo>
                  <a:pt x="0" y="2095500"/>
                </a:moveTo>
                <a:lnTo>
                  <a:pt x="13004800" y="2095500"/>
                </a:lnTo>
                <a:lnTo>
                  <a:pt x="13004800" y="0"/>
                </a:lnTo>
                <a:lnTo>
                  <a:pt x="0" y="0"/>
                </a:lnTo>
                <a:lnTo>
                  <a:pt x="0" y="2095500"/>
                </a:lnTo>
                <a:close/>
              </a:path>
            </a:pathLst>
          </a:custGeom>
          <a:solidFill>
            <a:srgbClr val="005459">
              <a:alpha val="69999"/>
            </a:srgbClr>
          </a:solidFill>
        </p:spPr>
        <p:txBody>
          <a:bodyPr wrap="square" lIns="0" tIns="0" rIns="0" bIns="0" rtlCol="0"/>
          <a:lstStyle/>
          <a:p>
            <a:endParaRPr/>
          </a:p>
        </p:txBody>
      </p:sp>
      <p:sp>
        <p:nvSpPr>
          <p:cNvPr id="8" name="object 8"/>
          <p:cNvSpPr txBox="1">
            <a:spLocks noGrp="1"/>
          </p:cNvSpPr>
          <p:nvPr>
            <p:ph type="title"/>
          </p:nvPr>
        </p:nvSpPr>
        <p:spPr>
          <a:xfrm>
            <a:off x="2194170" y="525277"/>
            <a:ext cx="8626475" cy="1122680"/>
          </a:xfrm>
          <a:prstGeom prst="rect">
            <a:avLst/>
          </a:prstGeom>
        </p:spPr>
        <p:txBody>
          <a:bodyPr vert="horz" wrap="square" lIns="0" tIns="12700" rIns="0" bIns="0" rtlCol="0">
            <a:spAutoFit/>
          </a:bodyPr>
          <a:lstStyle/>
          <a:p>
            <a:pPr marL="12700">
              <a:lnSpc>
                <a:spcPct val="100000"/>
              </a:lnSpc>
              <a:spcBef>
                <a:spcPts val="100"/>
              </a:spcBef>
            </a:pPr>
            <a:r>
              <a:rPr sz="7200" spc="10" dirty="0"/>
              <a:t>PREVENTION </a:t>
            </a:r>
            <a:r>
              <a:rPr sz="7200" spc="65" dirty="0"/>
              <a:t>IS</a:t>
            </a:r>
            <a:r>
              <a:rPr sz="7200" spc="190" dirty="0"/>
              <a:t> </a:t>
            </a:r>
            <a:r>
              <a:rPr sz="7200" spc="35" dirty="0"/>
              <a:t>KEY</a:t>
            </a:r>
            <a:endParaRPr sz="7200"/>
          </a:p>
        </p:txBody>
      </p:sp>
      <p:sp>
        <p:nvSpPr>
          <p:cNvPr id="9" name="object 9"/>
          <p:cNvSpPr/>
          <p:nvPr/>
        </p:nvSpPr>
        <p:spPr>
          <a:xfrm>
            <a:off x="359295" y="2692501"/>
            <a:ext cx="12286195" cy="5293842"/>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835793" y="4552214"/>
            <a:ext cx="267571" cy="137558"/>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838541" y="4736887"/>
            <a:ext cx="20320" cy="135890"/>
          </a:xfrm>
          <a:custGeom>
            <a:avLst/>
            <a:gdLst/>
            <a:ahLst/>
            <a:cxnLst/>
            <a:rect l="l" t="t" r="r" b="b"/>
            <a:pathLst>
              <a:path w="20319" h="135889">
                <a:moveTo>
                  <a:pt x="9007" y="0"/>
                </a:moveTo>
                <a:lnTo>
                  <a:pt x="1438" y="0"/>
                </a:lnTo>
                <a:lnTo>
                  <a:pt x="1260" y="1841"/>
                </a:lnTo>
                <a:lnTo>
                  <a:pt x="1260" y="7378"/>
                </a:lnTo>
                <a:lnTo>
                  <a:pt x="1058" y="31213"/>
                </a:lnTo>
                <a:lnTo>
                  <a:pt x="167" y="78319"/>
                </a:lnTo>
                <a:lnTo>
                  <a:pt x="70" y="89547"/>
                </a:lnTo>
                <a:lnTo>
                  <a:pt x="0" y="114804"/>
                </a:lnTo>
                <a:lnTo>
                  <a:pt x="243" y="123713"/>
                </a:lnTo>
                <a:lnTo>
                  <a:pt x="902" y="129160"/>
                </a:lnTo>
                <a:lnTo>
                  <a:pt x="2187" y="131838"/>
                </a:lnTo>
                <a:lnTo>
                  <a:pt x="4575" y="134048"/>
                </a:lnTo>
                <a:lnTo>
                  <a:pt x="8271" y="135521"/>
                </a:lnTo>
                <a:lnTo>
                  <a:pt x="18062" y="135521"/>
                </a:lnTo>
                <a:lnTo>
                  <a:pt x="18431" y="134048"/>
                </a:lnTo>
                <a:lnTo>
                  <a:pt x="18315" y="118220"/>
                </a:lnTo>
                <a:lnTo>
                  <a:pt x="17809" y="99108"/>
                </a:lnTo>
                <a:lnTo>
                  <a:pt x="17694" y="89547"/>
                </a:lnTo>
                <a:lnTo>
                  <a:pt x="18069" y="69952"/>
                </a:lnTo>
                <a:lnTo>
                  <a:pt x="18894" y="49941"/>
                </a:lnTo>
                <a:lnTo>
                  <a:pt x="19719" y="29099"/>
                </a:lnTo>
                <a:lnTo>
                  <a:pt x="20088" y="7378"/>
                </a:lnTo>
                <a:lnTo>
                  <a:pt x="20094" y="3682"/>
                </a:lnTo>
                <a:lnTo>
                  <a:pt x="9007" y="0"/>
                </a:lnTo>
                <a:close/>
              </a:path>
            </a:pathLst>
          </a:custGeom>
          <a:solidFill>
            <a:srgbClr val="FFFFFF"/>
          </a:solidFill>
        </p:spPr>
        <p:txBody>
          <a:bodyPr wrap="square" lIns="0" tIns="0" rIns="0" bIns="0" rtlCol="0"/>
          <a:lstStyle/>
          <a:p>
            <a:endParaRPr/>
          </a:p>
        </p:txBody>
      </p:sp>
      <p:sp>
        <p:nvSpPr>
          <p:cNvPr id="12" name="object 12"/>
          <p:cNvSpPr/>
          <p:nvPr/>
        </p:nvSpPr>
        <p:spPr>
          <a:xfrm>
            <a:off x="2879683" y="4747593"/>
            <a:ext cx="20320" cy="125095"/>
          </a:xfrm>
          <a:custGeom>
            <a:avLst/>
            <a:gdLst/>
            <a:ahLst/>
            <a:cxnLst/>
            <a:rect l="l" t="t" r="r" b="b"/>
            <a:pathLst>
              <a:path w="20319" h="125095">
                <a:moveTo>
                  <a:pt x="16256" y="0"/>
                </a:moveTo>
                <a:lnTo>
                  <a:pt x="3149" y="0"/>
                </a:lnTo>
                <a:lnTo>
                  <a:pt x="558" y="3136"/>
                </a:lnTo>
                <a:lnTo>
                  <a:pt x="558" y="21602"/>
                </a:lnTo>
                <a:lnTo>
                  <a:pt x="4254" y="26593"/>
                </a:lnTo>
                <a:lnTo>
                  <a:pt x="17360" y="26593"/>
                </a:lnTo>
                <a:lnTo>
                  <a:pt x="19761" y="23266"/>
                </a:lnTo>
                <a:lnTo>
                  <a:pt x="19761" y="9055"/>
                </a:lnTo>
                <a:lnTo>
                  <a:pt x="16256" y="0"/>
                </a:lnTo>
                <a:close/>
              </a:path>
              <a:path w="20319" h="125095">
                <a:moveTo>
                  <a:pt x="9423" y="38404"/>
                </a:moveTo>
                <a:lnTo>
                  <a:pt x="2590" y="38404"/>
                </a:lnTo>
                <a:lnTo>
                  <a:pt x="1485" y="39331"/>
                </a:lnTo>
                <a:lnTo>
                  <a:pt x="0" y="88442"/>
                </a:lnTo>
                <a:lnTo>
                  <a:pt x="273" y="94402"/>
                </a:lnTo>
                <a:lnTo>
                  <a:pt x="381" y="117068"/>
                </a:lnTo>
                <a:lnTo>
                  <a:pt x="1104" y="121132"/>
                </a:lnTo>
                <a:lnTo>
                  <a:pt x="3873" y="122428"/>
                </a:lnTo>
                <a:lnTo>
                  <a:pt x="6096" y="123532"/>
                </a:lnTo>
                <a:lnTo>
                  <a:pt x="10528" y="124815"/>
                </a:lnTo>
                <a:lnTo>
                  <a:pt x="18834" y="124815"/>
                </a:lnTo>
                <a:lnTo>
                  <a:pt x="19546" y="121132"/>
                </a:lnTo>
                <a:lnTo>
                  <a:pt x="19466" y="94402"/>
                </a:lnTo>
                <a:lnTo>
                  <a:pt x="18951" y="78615"/>
                </a:lnTo>
                <a:lnTo>
                  <a:pt x="19034" y="61741"/>
                </a:lnTo>
                <a:lnTo>
                  <a:pt x="19466" y="50363"/>
                </a:lnTo>
                <a:lnTo>
                  <a:pt x="19583" y="40436"/>
                </a:lnTo>
                <a:lnTo>
                  <a:pt x="9423" y="38404"/>
                </a:lnTo>
                <a:close/>
              </a:path>
            </a:pathLst>
          </a:custGeom>
          <a:solidFill>
            <a:srgbClr val="FFFFFF"/>
          </a:solidFill>
        </p:spPr>
        <p:txBody>
          <a:bodyPr wrap="square" lIns="0" tIns="0" rIns="0" bIns="0" rtlCol="0"/>
          <a:lstStyle/>
          <a:p>
            <a:endParaRPr/>
          </a:p>
        </p:txBody>
      </p:sp>
      <p:sp>
        <p:nvSpPr>
          <p:cNvPr id="13" name="object 13"/>
          <p:cNvSpPr/>
          <p:nvPr/>
        </p:nvSpPr>
        <p:spPr>
          <a:xfrm>
            <a:off x="2920497" y="4785996"/>
            <a:ext cx="176658" cy="86423"/>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4279339" y="3925016"/>
            <a:ext cx="802154" cy="361943"/>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9619879" y="4351506"/>
            <a:ext cx="404251" cy="139962"/>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10401259" y="4125304"/>
            <a:ext cx="217585" cy="132951"/>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10683309" y="4122719"/>
            <a:ext cx="177314" cy="135536"/>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10882355" y="4122719"/>
            <a:ext cx="81005" cy="135534"/>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11518645" y="4273579"/>
            <a:ext cx="71051" cy="132943"/>
          </a:xfrm>
          <a:prstGeom prst="rect">
            <a:avLst/>
          </a:prstGeom>
          <a:blipFill>
            <a:blip r:embed="rId14" cstate="print"/>
            <a:stretch>
              <a:fillRect/>
            </a:stretch>
          </a:blipFill>
        </p:spPr>
        <p:txBody>
          <a:bodyPr wrap="square" lIns="0" tIns="0" rIns="0" bIns="0" rtlCol="0"/>
          <a:lstStyle/>
          <a:p>
            <a:endParaRPr/>
          </a:p>
        </p:txBody>
      </p:sp>
      <p:sp>
        <p:nvSpPr>
          <p:cNvPr id="20" name="object 20"/>
          <p:cNvSpPr/>
          <p:nvPr/>
        </p:nvSpPr>
        <p:spPr>
          <a:xfrm>
            <a:off x="11610330" y="4281706"/>
            <a:ext cx="20320" cy="125095"/>
          </a:xfrm>
          <a:custGeom>
            <a:avLst/>
            <a:gdLst/>
            <a:ahLst/>
            <a:cxnLst/>
            <a:rect l="l" t="t" r="r" b="b"/>
            <a:pathLst>
              <a:path w="20320" h="125095">
                <a:moveTo>
                  <a:pt x="16256" y="0"/>
                </a:moveTo>
                <a:lnTo>
                  <a:pt x="3149" y="0"/>
                </a:lnTo>
                <a:lnTo>
                  <a:pt x="558" y="3136"/>
                </a:lnTo>
                <a:lnTo>
                  <a:pt x="558" y="21602"/>
                </a:lnTo>
                <a:lnTo>
                  <a:pt x="4254" y="26593"/>
                </a:lnTo>
                <a:lnTo>
                  <a:pt x="17360" y="26593"/>
                </a:lnTo>
                <a:lnTo>
                  <a:pt x="19761" y="23266"/>
                </a:lnTo>
                <a:lnTo>
                  <a:pt x="19761" y="9055"/>
                </a:lnTo>
                <a:lnTo>
                  <a:pt x="16256" y="0"/>
                </a:lnTo>
                <a:close/>
              </a:path>
              <a:path w="20320" h="125095">
                <a:moveTo>
                  <a:pt x="9423" y="38404"/>
                </a:moveTo>
                <a:lnTo>
                  <a:pt x="2590" y="38404"/>
                </a:lnTo>
                <a:lnTo>
                  <a:pt x="1485" y="39331"/>
                </a:lnTo>
                <a:lnTo>
                  <a:pt x="0" y="88442"/>
                </a:lnTo>
                <a:lnTo>
                  <a:pt x="264" y="94402"/>
                </a:lnTo>
                <a:lnTo>
                  <a:pt x="368" y="117068"/>
                </a:lnTo>
                <a:lnTo>
                  <a:pt x="1117" y="121132"/>
                </a:lnTo>
                <a:lnTo>
                  <a:pt x="3886" y="122428"/>
                </a:lnTo>
                <a:lnTo>
                  <a:pt x="6096" y="123532"/>
                </a:lnTo>
                <a:lnTo>
                  <a:pt x="10528" y="124815"/>
                </a:lnTo>
                <a:lnTo>
                  <a:pt x="18834" y="124815"/>
                </a:lnTo>
                <a:lnTo>
                  <a:pt x="19546" y="121132"/>
                </a:lnTo>
                <a:lnTo>
                  <a:pt x="19466" y="94402"/>
                </a:lnTo>
                <a:lnTo>
                  <a:pt x="18951" y="78615"/>
                </a:lnTo>
                <a:lnTo>
                  <a:pt x="19034" y="61741"/>
                </a:lnTo>
                <a:lnTo>
                  <a:pt x="19466" y="50363"/>
                </a:lnTo>
                <a:lnTo>
                  <a:pt x="19583" y="40436"/>
                </a:lnTo>
                <a:lnTo>
                  <a:pt x="9423" y="38404"/>
                </a:lnTo>
                <a:close/>
              </a:path>
            </a:pathLst>
          </a:custGeom>
          <a:solidFill>
            <a:srgbClr val="FFFFFF"/>
          </a:solidFill>
        </p:spPr>
        <p:txBody>
          <a:bodyPr wrap="square" lIns="0" tIns="0" rIns="0" bIns="0" rtlCol="0"/>
          <a:lstStyle/>
          <a:p>
            <a:endParaRPr/>
          </a:p>
        </p:txBody>
      </p:sp>
      <p:sp>
        <p:nvSpPr>
          <p:cNvPr id="21" name="object 21"/>
          <p:cNvSpPr/>
          <p:nvPr/>
        </p:nvSpPr>
        <p:spPr>
          <a:xfrm>
            <a:off x="11652935" y="4270998"/>
            <a:ext cx="156933" cy="177257"/>
          </a:xfrm>
          <a:prstGeom prst="rect">
            <a:avLst/>
          </a:prstGeom>
          <a:blipFill>
            <a:blip r:embed="rId15" cstate="print"/>
            <a:stretch>
              <a:fillRect/>
            </a:stretch>
          </a:blipFill>
        </p:spPr>
        <p:txBody>
          <a:bodyPr wrap="square" lIns="0" tIns="0" rIns="0" bIns="0" rtlCol="0"/>
          <a:lstStyle/>
          <a:p>
            <a:endParaRPr/>
          </a:p>
        </p:txBody>
      </p:sp>
      <p:sp>
        <p:nvSpPr>
          <p:cNvPr id="22" name="object 22"/>
          <p:cNvSpPr/>
          <p:nvPr/>
        </p:nvSpPr>
        <p:spPr>
          <a:xfrm>
            <a:off x="12342599" y="6558871"/>
            <a:ext cx="244770" cy="177271"/>
          </a:xfrm>
          <a:prstGeom prst="rect">
            <a:avLst/>
          </a:prstGeom>
          <a:blipFill>
            <a:blip r:embed="rId16" cstate="print"/>
            <a:stretch>
              <a:fillRect/>
            </a:stretch>
          </a:blipFill>
        </p:spPr>
        <p:txBody>
          <a:bodyPr wrap="square" lIns="0" tIns="0" rIns="0" bIns="0" rtlCol="0"/>
          <a:lstStyle/>
          <a:p>
            <a:endParaRPr/>
          </a:p>
        </p:txBody>
      </p:sp>
      <p:sp>
        <p:nvSpPr>
          <p:cNvPr id="23" name="object 23"/>
          <p:cNvSpPr/>
          <p:nvPr/>
        </p:nvSpPr>
        <p:spPr>
          <a:xfrm>
            <a:off x="12201795" y="7002428"/>
            <a:ext cx="397400" cy="320213"/>
          </a:xfrm>
          <a:prstGeom prst="rect">
            <a:avLst/>
          </a:prstGeom>
          <a:blipFill>
            <a:blip r:embed="rId17" cstate="print"/>
            <a:stretch>
              <a:fillRect/>
            </a:stretch>
          </a:blipFill>
        </p:spPr>
        <p:txBody>
          <a:bodyPr wrap="square" lIns="0" tIns="0" rIns="0" bIns="0" rtlCol="0"/>
          <a:lstStyle/>
          <a:p>
            <a:endParaRPr/>
          </a:p>
        </p:txBody>
      </p:sp>
      <p:sp>
        <p:nvSpPr>
          <p:cNvPr id="24" name="object 24"/>
          <p:cNvSpPr/>
          <p:nvPr/>
        </p:nvSpPr>
        <p:spPr>
          <a:xfrm>
            <a:off x="11116645" y="7197013"/>
            <a:ext cx="76619" cy="135534"/>
          </a:xfrm>
          <a:prstGeom prst="rect">
            <a:avLst/>
          </a:prstGeom>
          <a:blipFill>
            <a:blip r:embed="rId18" cstate="print"/>
            <a:stretch>
              <a:fillRect/>
            </a:stretch>
          </a:blipFill>
        </p:spPr>
        <p:txBody>
          <a:bodyPr wrap="square" lIns="0" tIns="0" rIns="0" bIns="0" rtlCol="0"/>
          <a:lstStyle/>
          <a:p>
            <a:endParaRPr/>
          </a:p>
        </p:txBody>
      </p:sp>
      <p:sp>
        <p:nvSpPr>
          <p:cNvPr id="25" name="object 25"/>
          <p:cNvSpPr/>
          <p:nvPr/>
        </p:nvSpPr>
        <p:spPr>
          <a:xfrm>
            <a:off x="11213166" y="7207722"/>
            <a:ext cx="20320" cy="125095"/>
          </a:xfrm>
          <a:custGeom>
            <a:avLst/>
            <a:gdLst/>
            <a:ahLst/>
            <a:cxnLst/>
            <a:rect l="l" t="t" r="r" b="b"/>
            <a:pathLst>
              <a:path w="20320" h="125095">
                <a:moveTo>
                  <a:pt x="16256" y="0"/>
                </a:moveTo>
                <a:lnTo>
                  <a:pt x="3136" y="0"/>
                </a:lnTo>
                <a:lnTo>
                  <a:pt x="558" y="3136"/>
                </a:lnTo>
                <a:lnTo>
                  <a:pt x="558" y="21602"/>
                </a:lnTo>
                <a:lnTo>
                  <a:pt x="4254" y="26593"/>
                </a:lnTo>
                <a:lnTo>
                  <a:pt x="17360" y="26593"/>
                </a:lnTo>
                <a:lnTo>
                  <a:pt x="19761" y="23266"/>
                </a:lnTo>
                <a:lnTo>
                  <a:pt x="19761" y="9055"/>
                </a:lnTo>
                <a:lnTo>
                  <a:pt x="16256" y="0"/>
                </a:lnTo>
                <a:close/>
              </a:path>
              <a:path w="20320" h="125095">
                <a:moveTo>
                  <a:pt x="9423" y="38404"/>
                </a:moveTo>
                <a:lnTo>
                  <a:pt x="2590" y="38404"/>
                </a:lnTo>
                <a:lnTo>
                  <a:pt x="1473" y="39331"/>
                </a:lnTo>
                <a:lnTo>
                  <a:pt x="0" y="88442"/>
                </a:lnTo>
                <a:lnTo>
                  <a:pt x="264" y="94402"/>
                </a:lnTo>
                <a:lnTo>
                  <a:pt x="368" y="117068"/>
                </a:lnTo>
                <a:lnTo>
                  <a:pt x="1104" y="121132"/>
                </a:lnTo>
                <a:lnTo>
                  <a:pt x="3873" y="122428"/>
                </a:lnTo>
                <a:lnTo>
                  <a:pt x="6096" y="123532"/>
                </a:lnTo>
                <a:lnTo>
                  <a:pt x="10528" y="124815"/>
                </a:lnTo>
                <a:lnTo>
                  <a:pt x="18834" y="124815"/>
                </a:lnTo>
                <a:lnTo>
                  <a:pt x="19534" y="121132"/>
                </a:lnTo>
                <a:lnTo>
                  <a:pt x="19455" y="94402"/>
                </a:lnTo>
                <a:lnTo>
                  <a:pt x="18949" y="78615"/>
                </a:lnTo>
                <a:lnTo>
                  <a:pt x="19031" y="61741"/>
                </a:lnTo>
                <a:lnTo>
                  <a:pt x="19455" y="50363"/>
                </a:lnTo>
                <a:lnTo>
                  <a:pt x="19570" y="40436"/>
                </a:lnTo>
                <a:lnTo>
                  <a:pt x="9423" y="38404"/>
                </a:lnTo>
                <a:close/>
              </a:path>
            </a:pathLst>
          </a:custGeom>
          <a:solidFill>
            <a:srgbClr val="FFFFFF"/>
          </a:solidFill>
        </p:spPr>
        <p:txBody>
          <a:bodyPr wrap="square" lIns="0" tIns="0" rIns="0" bIns="0" rtlCol="0"/>
          <a:lstStyle/>
          <a:p>
            <a:endParaRPr/>
          </a:p>
        </p:txBody>
      </p:sp>
      <p:sp>
        <p:nvSpPr>
          <p:cNvPr id="26" name="object 26"/>
          <p:cNvSpPr/>
          <p:nvPr/>
        </p:nvSpPr>
        <p:spPr>
          <a:xfrm>
            <a:off x="11253477" y="7244646"/>
            <a:ext cx="81048" cy="87896"/>
          </a:xfrm>
          <a:prstGeom prst="rect">
            <a:avLst/>
          </a:prstGeom>
          <a:blipFill>
            <a:blip r:embed="rId19" cstate="print"/>
            <a:stretch>
              <a:fillRect/>
            </a:stretch>
          </a:blipFill>
        </p:spPr>
        <p:txBody>
          <a:bodyPr wrap="square" lIns="0" tIns="0" rIns="0" bIns="0" rtlCol="0"/>
          <a:lstStyle/>
          <a:p>
            <a:endParaRPr/>
          </a:p>
        </p:txBody>
      </p:sp>
      <p:sp>
        <p:nvSpPr>
          <p:cNvPr id="27" name="object 27"/>
          <p:cNvSpPr/>
          <p:nvPr/>
        </p:nvSpPr>
        <p:spPr>
          <a:xfrm>
            <a:off x="11355076" y="7197011"/>
            <a:ext cx="52069" cy="135890"/>
          </a:xfrm>
          <a:custGeom>
            <a:avLst/>
            <a:gdLst/>
            <a:ahLst/>
            <a:cxnLst/>
            <a:rect l="l" t="t" r="r" b="b"/>
            <a:pathLst>
              <a:path w="52070" h="135890">
                <a:moveTo>
                  <a:pt x="36935" y="131102"/>
                </a:moveTo>
                <a:lnTo>
                  <a:pt x="12455" y="131102"/>
                </a:lnTo>
                <a:lnTo>
                  <a:pt x="15224" y="132206"/>
                </a:lnTo>
                <a:lnTo>
                  <a:pt x="17802" y="133324"/>
                </a:lnTo>
                <a:lnTo>
                  <a:pt x="20583" y="134429"/>
                </a:lnTo>
                <a:lnTo>
                  <a:pt x="23530" y="135534"/>
                </a:lnTo>
                <a:lnTo>
                  <a:pt x="26298" y="135534"/>
                </a:lnTo>
                <a:lnTo>
                  <a:pt x="36935" y="131102"/>
                </a:lnTo>
                <a:close/>
              </a:path>
              <a:path w="52070" h="135890">
                <a:moveTo>
                  <a:pt x="11350" y="0"/>
                </a:moveTo>
                <a:lnTo>
                  <a:pt x="2664" y="0"/>
                </a:lnTo>
                <a:lnTo>
                  <a:pt x="1381" y="368"/>
                </a:lnTo>
                <a:lnTo>
                  <a:pt x="1381" y="8127"/>
                </a:lnTo>
                <a:lnTo>
                  <a:pt x="1149" y="24985"/>
                </a:lnTo>
                <a:lnTo>
                  <a:pt x="124" y="60550"/>
                </a:lnTo>
                <a:lnTo>
                  <a:pt x="0" y="91960"/>
                </a:lnTo>
                <a:lnTo>
                  <a:pt x="187" y="106730"/>
                </a:lnTo>
                <a:lnTo>
                  <a:pt x="263" y="130174"/>
                </a:lnTo>
                <a:lnTo>
                  <a:pt x="2664" y="132575"/>
                </a:lnTo>
                <a:lnTo>
                  <a:pt x="7096" y="132575"/>
                </a:lnTo>
                <a:lnTo>
                  <a:pt x="9318" y="131102"/>
                </a:lnTo>
                <a:lnTo>
                  <a:pt x="36935" y="131102"/>
                </a:lnTo>
                <a:lnTo>
                  <a:pt x="39370" y="130087"/>
                </a:lnTo>
                <a:lnTo>
                  <a:pt x="44581" y="121132"/>
                </a:lnTo>
                <a:lnTo>
                  <a:pt x="18729" y="121132"/>
                </a:lnTo>
                <a:lnTo>
                  <a:pt x="17434" y="120205"/>
                </a:lnTo>
                <a:lnTo>
                  <a:pt x="17434" y="106730"/>
                </a:lnTo>
                <a:lnTo>
                  <a:pt x="18361" y="93624"/>
                </a:lnTo>
                <a:lnTo>
                  <a:pt x="18920" y="91960"/>
                </a:lnTo>
                <a:lnTo>
                  <a:pt x="21789" y="82414"/>
                </a:lnTo>
                <a:lnTo>
                  <a:pt x="25265" y="73472"/>
                </a:lnTo>
                <a:lnTo>
                  <a:pt x="28705" y="66850"/>
                </a:lnTo>
                <a:lnTo>
                  <a:pt x="31467" y="64261"/>
                </a:lnTo>
                <a:lnTo>
                  <a:pt x="49673" y="64261"/>
                </a:lnTo>
                <a:lnTo>
                  <a:pt x="48564" y="60550"/>
                </a:lnTo>
                <a:lnTo>
                  <a:pt x="48086" y="59829"/>
                </a:lnTo>
                <a:lnTo>
                  <a:pt x="17802" y="59829"/>
                </a:lnTo>
                <a:lnTo>
                  <a:pt x="17898" y="55765"/>
                </a:lnTo>
                <a:lnTo>
                  <a:pt x="18127" y="52438"/>
                </a:lnTo>
                <a:lnTo>
                  <a:pt x="18634" y="46164"/>
                </a:lnTo>
                <a:lnTo>
                  <a:pt x="19206" y="32160"/>
                </a:lnTo>
                <a:lnTo>
                  <a:pt x="19458" y="8127"/>
                </a:lnTo>
                <a:lnTo>
                  <a:pt x="19466" y="558"/>
                </a:lnTo>
                <a:lnTo>
                  <a:pt x="11350" y="0"/>
                </a:lnTo>
                <a:close/>
              </a:path>
              <a:path w="52070" h="135890">
                <a:moveTo>
                  <a:pt x="49673" y="64261"/>
                </a:moveTo>
                <a:lnTo>
                  <a:pt x="32953" y="64261"/>
                </a:lnTo>
                <a:lnTo>
                  <a:pt x="33067" y="66151"/>
                </a:lnTo>
                <a:lnTo>
                  <a:pt x="33131" y="78295"/>
                </a:lnTo>
                <a:lnTo>
                  <a:pt x="32699" y="87790"/>
                </a:lnTo>
                <a:lnTo>
                  <a:pt x="31056" y="102204"/>
                </a:lnTo>
                <a:lnTo>
                  <a:pt x="27682" y="115373"/>
                </a:lnTo>
                <a:lnTo>
                  <a:pt x="22057" y="121132"/>
                </a:lnTo>
                <a:lnTo>
                  <a:pt x="44581" y="121132"/>
                </a:lnTo>
                <a:lnTo>
                  <a:pt x="47053" y="116884"/>
                </a:lnTo>
                <a:lnTo>
                  <a:pt x="50684" y="100633"/>
                </a:lnTo>
                <a:lnTo>
                  <a:pt x="51487" y="87790"/>
                </a:lnTo>
                <a:lnTo>
                  <a:pt x="51368" y="78295"/>
                </a:lnTo>
                <a:lnTo>
                  <a:pt x="51254" y="74452"/>
                </a:lnTo>
                <a:lnTo>
                  <a:pt x="50238" y="66151"/>
                </a:lnTo>
                <a:lnTo>
                  <a:pt x="49673" y="64261"/>
                </a:lnTo>
                <a:close/>
              </a:path>
              <a:path w="52070" h="135890">
                <a:moveTo>
                  <a:pt x="34617" y="49123"/>
                </a:moveTo>
                <a:lnTo>
                  <a:pt x="24825" y="49123"/>
                </a:lnTo>
                <a:lnTo>
                  <a:pt x="20583" y="55765"/>
                </a:lnTo>
                <a:lnTo>
                  <a:pt x="19834" y="57238"/>
                </a:lnTo>
                <a:lnTo>
                  <a:pt x="18920" y="59270"/>
                </a:lnTo>
                <a:lnTo>
                  <a:pt x="18551" y="59829"/>
                </a:lnTo>
                <a:lnTo>
                  <a:pt x="48086" y="59829"/>
                </a:lnTo>
                <a:lnTo>
                  <a:pt x="46250" y="57061"/>
                </a:lnTo>
                <a:lnTo>
                  <a:pt x="41627" y="52438"/>
                </a:lnTo>
                <a:lnTo>
                  <a:pt x="34617" y="49123"/>
                </a:lnTo>
                <a:close/>
              </a:path>
            </a:pathLst>
          </a:custGeom>
          <a:solidFill>
            <a:srgbClr val="FFFFFF"/>
          </a:solidFill>
        </p:spPr>
        <p:txBody>
          <a:bodyPr wrap="square" lIns="0" tIns="0" rIns="0" bIns="0" rtlCol="0"/>
          <a:lstStyle/>
          <a:p>
            <a:endParaRPr/>
          </a:p>
        </p:txBody>
      </p:sp>
      <p:sp>
        <p:nvSpPr>
          <p:cNvPr id="28" name="object 28"/>
          <p:cNvSpPr/>
          <p:nvPr/>
        </p:nvSpPr>
        <p:spPr>
          <a:xfrm>
            <a:off x="11425811" y="7197014"/>
            <a:ext cx="88978" cy="135533"/>
          </a:xfrm>
          <a:prstGeom prst="rect">
            <a:avLst/>
          </a:prstGeom>
          <a:blipFill>
            <a:blip r:embed="rId20" cstate="print"/>
            <a:stretch>
              <a:fillRect/>
            </a:stretch>
          </a:blipFill>
        </p:spPr>
        <p:txBody>
          <a:bodyPr wrap="square" lIns="0" tIns="0" rIns="0" bIns="0" rtlCol="0"/>
          <a:lstStyle/>
          <a:p>
            <a:endParaRPr/>
          </a:p>
        </p:txBody>
      </p:sp>
      <p:sp>
        <p:nvSpPr>
          <p:cNvPr id="29" name="object 29"/>
          <p:cNvSpPr/>
          <p:nvPr/>
        </p:nvSpPr>
        <p:spPr>
          <a:xfrm>
            <a:off x="11199386" y="7430808"/>
            <a:ext cx="47625" cy="86995"/>
          </a:xfrm>
          <a:custGeom>
            <a:avLst/>
            <a:gdLst/>
            <a:ahLst/>
            <a:cxnLst/>
            <a:rect l="l" t="t" r="r" b="b"/>
            <a:pathLst>
              <a:path w="47625" h="86995">
                <a:moveTo>
                  <a:pt x="46901" y="81241"/>
                </a:moveTo>
                <a:lnTo>
                  <a:pt x="31572" y="81241"/>
                </a:lnTo>
                <a:lnTo>
                  <a:pt x="32677" y="82537"/>
                </a:lnTo>
                <a:lnTo>
                  <a:pt x="34340" y="83820"/>
                </a:lnTo>
                <a:lnTo>
                  <a:pt x="35814" y="85115"/>
                </a:lnTo>
                <a:lnTo>
                  <a:pt x="38036" y="86410"/>
                </a:lnTo>
                <a:lnTo>
                  <a:pt x="45237" y="86410"/>
                </a:lnTo>
                <a:lnTo>
                  <a:pt x="46901" y="85305"/>
                </a:lnTo>
                <a:lnTo>
                  <a:pt x="46901" y="81241"/>
                </a:lnTo>
                <a:close/>
              </a:path>
              <a:path w="47625" h="86995">
                <a:moveTo>
                  <a:pt x="46181" y="16979"/>
                </a:moveTo>
                <a:lnTo>
                  <a:pt x="29718" y="16979"/>
                </a:lnTo>
                <a:lnTo>
                  <a:pt x="29908" y="19748"/>
                </a:lnTo>
                <a:lnTo>
                  <a:pt x="29908" y="40068"/>
                </a:lnTo>
                <a:lnTo>
                  <a:pt x="28981" y="40436"/>
                </a:lnTo>
                <a:lnTo>
                  <a:pt x="26949" y="40436"/>
                </a:lnTo>
                <a:lnTo>
                  <a:pt x="20713" y="41527"/>
                </a:lnTo>
                <a:lnTo>
                  <a:pt x="11674" y="45281"/>
                </a:lnTo>
                <a:lnTo>
                  <a:pt x="3535" y="52427"/>
                </a:lnTo>
                <a:lnTo>
                  <a:pt x="0" y="63690"/>
                </a:lnTo>
                <a:lnTo>
                  <a:pt x="1381" y="70966"/>
                </a:lnTo>
                <a:lnTo>
                  <a:pt x="5099" y="77427"/>
                </a:lnTo>
                <a:lnTo>
                  <a:pt x="10512" y="82051"/>
                </a:lnTo>
                <a:lnTo>
                  <a:pt x="16979" y="83820"/>
                </a:lnTo>
                <a:lnTo>
                  <a:pt x="22517" y="83820"/>
                </a:lnTo>
                <a:lnTo>
                  <a:pt x="27686" y="81241"/>
                </a:lnTo>
                <a:lnTo>
                  <a:pt x="46901" y="81241"/>
                </a:lnTo>
                <a:lnTo>
                  <a:pt x="46901" y="68681"/>
                </a:lnTo>
                <a:lnTo>
                  <a:pt x="14770" y="68681"/>
                </a:lnTo>
                <a:lnTo>
                  <a:pt x="12915" y="67017"/>
                </a:lnTo>
                <a:lnTo>
                  <a:pt x="12915" y="60744"/>
                </a:lnTo>
                <a:lnTo>
                  <a:pt x="22885" y="55206"/>
                </a:lnTo>
                <a:lnTo>
                  <a:pt x="46901" y="55206"/>
                </a:lnTo>
                <a:lnTo>
                  <a:pt x="46901" y="44869"/>
                </a:lnTo>
                <a:lnTo>
                  <a:pt x="47345" y="40068"/>
                </a:lnTo>
                <a:lnTo>
                  <a:pt x="47447" y="32867"/>
                </a:lnTo>
                <a:lnTo>
                  <a:pt x="47185" y="23729"/>
                </a:lnTo>
                <a:lnTo>
                  <a:pt x="46181" y="16979"/>
                </a:lnTo>
                <a:close/>
              </a:path>
              <a:path w="47625" h="86995">
                <a:moveTo>
                  <a:pt x="46901" y="55206"/>
                </a:moveTo>
                <a:lnTo>
                  <a:pt x="29540" y="55206"/>
                </a:lnTo>
                <a:lnTo>
                  <a:pt x="29908" y="55753"/>
                </a:lnTo>
                <a:lnTo>
                  <a:pt x="29908" y="67017"/>
                </a:lnTo>
                <a:lnTo>
                  <a:pt x="20485" y="68681"/>
                </a:lnTo>
                <a:lnTo>
                  <a:pt x="46901" y="68681"/>
                </a:lnTo>
                <a:lnTo>
                  <a:pt x="46901" y="55206"/>
                </a:lnTo>
                <a:close/>
              </a:path>
              <a:path w="47625" h="86995">
                <a:moveTo>
                  <a:pt x="27508" y="0"/>
                </a:moveTo>
                <a:lnTo>
                  <a:pt x="23266" y="0"/>
                </a:lnTo>
                <a:lnTo>
                  <a:pt x="16247" y="4278"/>
                </a:lnTo>
                <a:lnTo>
                  <a:pt x="9088" y="14147"/>
                </a:lnTo>
                <a:lnTo>
                  <a:pt x="3522" y="25160"/>
                </a:lnTo>
                <a:lnTo>
                  <a:pt x="1282" y="32867"/>
                </a:lnTo>
                <a:lnTo>
                  <a:pt x="1282" y="33972"/>
                </a:lnTo>
                <a:lnTo>
                  <a:pt x="2400" y="35636"/>
                </a:lnTo>
                <a:lnTo>
                  <a:pt x="6819" y="36741"/>
                </a:lnTo>
                <a:lnTo>
                  <a:pt x="10147" y="38963"/>
                </a:lnTo>
                <a:lnTo>
                  <a:pt x="11074" y="38963"/>
                </a:lnTo>
                <a:lnTo>
                  <a:pt x="15048" y="35528"/>
                </a:lnTo>
                <a:lnTo>
                  <a:pt x="19889" y="27971"/>
                </a:lnTo>
                <a:lnTo>
                  <a:pt x="24524" y="20414"/>
                </a:lnTo>
                <a:lnTo>
                  <a:pt x="27876" y="16979"/>
                </a:lnTo>
                <a:lnTo>
                  <a:pt x="46181" y="16979"/>
                </a:lnTo>
                <a:lnTo>
                  <a:pt x="44098" y="11959"/>
                </a:lnTo>
                <a:lnTo>
                  <a:pt x="40614" y="8115"/>
                </a:lnTo>
                <a:lnTo>
                  <a:pt x="38773" y="6642"/>
                </a:lnTo>
                <a:lnTo>
                  <a:pt x="36741" y="6096"/>
                </a:lnTo>
                <a:lnTo>
                  <a:pt x="30276" y="4064"/>
                </a:lnTo>
                <a:lnTo>
                  <a:pt x="27508" y="0"/>
                </a:lnTo>
                <a:close/>
              </a:path>
            </a:pathLst>
          </a:custGeom>
          <a:solidFill>
            <a:srgbClr val="FFFFFF"/>
          </a:solidFill>
        </p:spPr>
        <p:txBody>
          <a:bodyPr wrap="square" lIns="0" tIns="0" rIns="0" bIns="0" rtlCol="0"/>
          <a:lstStyle/>
          <a:p>
            <a:endParaRPr/>
          </a:p>
        </p:txBody>
      </p:sp>
      <p:sp>
        <p:nvSpPr>
          <p:cNvPr id="30" name="object 30"/>
          <p:cNvSpPr/>
          <p:nvPr/>
        </p:nvSpPr>
        <p:spPr>
          <a:xfrm>
            <a:off x="11267175" y="7430799"/>
            <a:ext cx="159511" cy="86426"/>
          </a:xfrm>
          <a:prstGeom prst="rect">
            <a:avLst/>
          </a:prstGeom>
          <a:blipFill>
            <a:blip r:embed="rId21" cstate="print"/>
            <a:stretch>
              <a:fillRect/>
            </a:stretch>
          </a:blipFill>
        </p:spPr>
        <p:txBody>
          <a:bodyPr wrap="square" lIns="0" tIns="0" rIns="0" bIns="0" rtlCol="0"/>
          <a:lstStyle/>
          <a:p>
            <a:endParaRPr/>
          </a:p>
        </p:txBody>
      </p:sp>
      <p:sp>
        <p:nvSpPr>
          <p:cNvPr id="31" name="object 31"/>
          <p:cNvSpPr/>
          <p:nvPr/>
        </p:nvSpPr>
        <p:spPr>
          <a:xfrm>
            <a:off x="10149054" y="7310122"/>
            <a:ext cx="177782" cy="135530"/>
          </a:xfrm>
          <a:prstGeom prst="rect">
            <a:avLst/>
          </a:prstGeom>
          <a:blipFill>
            <a:blip r:embed="rId22" cstate="print"/>
            <a:stretch>
              <a:fillRect/>
            </a:stretch>
          </a:blipFill>
        </p:spPr>
        <p:txBody>
          <a:bodyPr wrap="square" lIns="0" tIns="0" rIns="0" bIns="0" rtlCol="0"/>
          <a:lstStyle/>
          <a:p>
            <a:endParaRPr/>
          </a:p>
        </p:txBody>
      </p:sp>
      <p:sp>
        <p:nvSpPr>
          <p:cNvPr id="32" name="object 32"/>
          <p:cNvSpPr/>
          <p:nvPr/>
        </p:nvSpPr>
        <p:spPr>
          <a:xfrm>
            <a:off x="10348567" y="7310122"/>
            <a:ext cx="199836" cy="135533"/>
          </a:xfrm>
          <a:prstGeom prst="rect">
            <a:avLst/>
          </a:prstGeom>
          <a:blipFill>
            <a:blip r:embed="rId23" cstate="print"/>
            <a:stretch>
              <a:fillRect/>
            </a:stretch>
          </a:blipFill>
        </p:spPr>
        <p:txBody>
          <a:bodyPr wrap="square" lIns="0" tIns="0" rIns="0" bIns="0" rtlCol="0"/>
          <a:lstStyle/>
          <a:p>
            <a:endParaRPr/>
          </a:p>
        </p:txBody>
      </p:sp>
      <p:sp>
        <p:nvSpPr>
          <p:cNvPr id="33" name="object 33"/>
          <p:cNvSpPr/>
          <p:nvPr/>
        </p:nvSpPr>
        <p:spPr>
          <a:xfrm>
            <a:off x="7029670" y="7368496"/>
            <a:ext cx="252545" cy="139956"/>
          </a:xfrm>
          <a:prstGeom prst="rect">
            <a:avLst/>
          </a:prstGeom>
          <a:blipFill>
            <a:blip r:embed="rId24" cstate="print"/>
            <a:stretch>
              <a:fillRect/>
            </a:stretch>
          </a:blipFill>
        </p:spPr>
        <p:txBody>
          <a:bodyPr wrap="square" lIns="0" tIns="0" rIns="0" bIns="0" rtlCol="0"/>
          <a:lstStyle/>
          <a:p>
            <a:endParaRPr/>
          </a:p>
        </p:txBody>
      </p:sp>
      <p:sp>
        <p:nvSpPr>
          <p:cNvPr id="34" name="object 34"/>
          <p:cNvSpPr/>
          <p:nvPr/>
        </p:nvSpPr>
        <p:spPr>
          <a:xfrm>
            <a:off x="6091589" y="7044300"/>
            <a:ext cx="66840" cy="139953"/>
          </a:xfrm>
          <a:prstGeom prst="rect">
            <a:avLst/>
          </a:prstGeom>
          <a:blipFill>
            <a:blip r:embed="rId25" cstate="print"/>
            <a:stretch>
              <a:fillRect/>
            </a:stretch>
          </a:blipFill>
        </p:spPr>
        <p:txBody>
          <a:bodyPr wrap="square" lIns="0" tIns="0" rIns="0" bIns="0" rtlCol="0"/>
          <a:lstStyle/>
          <a:p>
            <a:endParaRPr/>
          </a:p>
        </p:txBody>
      </p:sp>
      <p:sp>
        <p:nvSpPr>
          <p:cNvPr id="35" name="object 35"/>
          <p:cNvSpPr/>
          <p:nvPr/>
        </p:nvSpPr>
        <p:spPr>
          <a:xfrm>
            <a:off x="6181838" y="7097847"/>
            <a:ext cx="50165" cy="89535"/>
          </a:xfrm>
          <a:custGeom>
            <a:avLst/>
            <a:gdLst/>
            <a:ahLst/>
            <a:cxnLst/>
            <a:rect l="l" t="t" r="r" b="b"/>
            <a:pathLst>
              <a:path w="50164" h="89534">
                <a:moveTo>
                  <a:pt x="49669" y="77927"/>
                </a:moveTo>
                <a:lnTo>
                  <a:pt x="33794" y="77927"/>
                </a:lnTo>
                <a:lnTo>
                  <a:pt x="34709" y="86233"/>
                </a:lnTo>
                <a:lnTo>
                  <a:pt x="40068" y="89001"/>
                </a:lnTo>
                <a:lnTo>
                  <a:pt x="49669" y="89001"/>
                </a:lnTo>
                <a:lnTo>
                  <a:pt x="49669" y="77927"/>
                </a:lnTo>
                <a:close/>
              </a:path>
              <a:path w="50164" h="89534">
                <a:moveTo>
                  <a:pt x="9791" y="4432"/>
                </a:moveTo>
                <a:lnTo>
                  <a:pt x="4064" y="4432"/>
                </a:lnTo>
                <a:lnTo>
                  <a:pt x="3136" y="6832"/>
                </a:lnTo>
                <a:lnTo>
                  <a:pt x="0" y="59270"/>
                </a:lnTo>
                <a:lnTo>
                  <a:pt x="1329" y="68885"/>
                </a:lnTo>
                <a:lnTo>
                  <a:pt x="5375" y="77617"/>
                </a:lnTo>
                <a:lnTo>
                  <a:pt x="12226" y="83961"/>
                </a:lnTo>
                <a:lnTo>
                  <a:pt x="21971" y="86410"/>
                </a:lnTo>
                <a:lnTo>
                  <a:pt x="26225" y="86410"/>
                </a:lnTo>
                <a:lnTo>
                  <a:pt x="30835" y="82169"/>
                </a:lnTo>
                <a:lnTo>
                  <a:pt x="32867" y="77927"/>
                </a:lnTo>
                <a:lnTo>
                  <a:pt x="49669" y="77927"/>
                </a:lnTo>
                <a:lnTo>
                  <a:pt x="49669" y="70167"/>
                </a:lnTo>
                <a:lnTo>
                  <a:pt x="18275" y="70167"/>
                </a:lnTo>
                <a:lnTo>
                  <a:pt x="17729" y="62039"/>
                </a:lnTo>
                <a:lnTo>
                  <a:pt x="17764" y="52247"/>
                </a:lnTo>
                <a:lnTo>
                  <a:pt x="18111" y="46994"/>
                </a:lnTo>
                <a:lnTo>
                  <a:pt x="18834" y="38957"/>
                </a:lnTo>
                <a:lnTo>
                  <a:pt x="19593" y="26631"/>
                </a:lnTo>
                <a:lnTo>
                  <a:pt x="19849" y="14033"/>
                </a:lnTo>
                <a:lnTo>
                  <a:pt x="19939" y="6273"/>
                </a:lnTo>
                <a:lnTo>
                  <a:pt x="9791" y="4432"/>
                </a:lnTo>
                <a:close/>
              </a:path>
              <a:path w="50164" h="89534">
                <a:moveTo>
                  <a:pt x="40995" y="0"/>
                </a:moveTo>
                <a:lnTo>
                  <a:pt x="33426" y="0"/>
                </a:lnTo>
                <a:lnTo>
                  <a:pt x="32308" y="1473"/>
                </a:lnTo>
                <a:lnTo>
                  <a:pt x="32206" y="9601"/>
                </a:lnTo>
                <a:lnTo>
                  <a:pt x="31850" y="22572"/>
                </a:lnTo>
                <a:lnTo>
                  <a:pt x="31221" y="38051"/>
                </a:lnTo>
                <a:lnTo>
                  <a:pt x="30276" y="52247"/>
                </a:lnTo>
                <a:lnTo>
                  <a:pt x="29908" y="56134"/>
                </a:lnTo>
                <a:lnTo>
                  <a:pt x="25298" y="70167"/>
                </a:lnTo>
                <a:lnTo>
                  <a:pt x="49669" y="70167"/>
                </a:lnTo>
                <a:lnTo>
                  <a:pt x="49669" y="17907"/>
                </a:lnTo>
                <a:lnTo>
                  <a:pt x="49301" y="14033"/>
                </a:lnTo>
                <a:lnTo>
                  <a:pt x="49301" y="2946"/>
                </a:lnTo>
                <a:lnTo>
                  <a:pt x="40995" y="0"/>
                </a:lnTo>
                <a:close/>
              </a:path>
            </a:pathLst>
          </a:custGeom>
          <a:solidFill>
            <a:srgbClr val="FFFFFF"/>
          </a:solidFill>
        </p:spPr>
        <p:txBody>
          <a:bodyPr wrap="square" lIns="0" tIns="0" rIns="0" bIns="0" rtlCol="0"/>
          <a:lstStyle/>
          <a:p>
            <a:endParaRPr/>
          </a:p>
        </p:txBody>
      </p:sp>
      <p:sp>
        <p:nvSpPr>
          <p:cNvPr id="36" name="object 36"/>
          <p:cNvSpPr/>
          <p:nvPr/>
        </p:nvSpPr>
        <p:spPr>
          <a:xfrm>
            <a:off x="6253522" y="7048732"/>
            <a:ext cx="20320" cy="135890"/>
          </a:xfrm>
          <a:custGeom>
            <a:avLst/>
            <a:gdLst/>
            <a:ahLst/>
            <a:cxnLst/>
            <a:rect l="l" t="t" r="r" b="b"/>
            <a:pathLst>
              <a:path w="20320" h="135890">
                <a:moveTo>
                  <a:pt x="9020" y="0"/>
                </a:moveTo>
                <a:lnTo>
                  <a:pt x="1438" y="0"/>
                </a:lnTo>
                <a:lnTo>
                  <a:pt x="1260" y="1841"/>
                </a:lnTo>
                <a:lnTo>
                  <a:pt x="1260" y="7378"/>
                </a:lnTo>
                <a:lnTo>
                  <a:pt x="1058" y="31214"/>
                </a:lnTo>
                <a:lnTo>
                  <a:pt x="167" y="78325"/>
                </a:lnTo>
                <a:lnTo>
                  <a:pt x="70" y="89547"/>
                </a:lnTo>
                <a:lnTo>
                  <a:pt x="0" y="114804"/>
                </a:lnTo>
                <a:lnTo>
                  <a:pt x="243" y="123713"/>
                </a:lnTo>
                <a:lnTo>
                  <a:pt x="902" y="129160"/>
                </a:lnTo>
                <a:lnTo>
                  <a:pt x="2187" y="131838"/>
                </a:lnTo>
                <a:lnTo>
                  <a:pt x="4588" y="134048"/>
                </a:lnTo>
                <a:lnTo>
                  <a:pt x="8271" y="135521"/>
                </a:lnTo>
                <a:lnTo>
                  <a:pt x="18062" y="135521"/>
                </a:lnTo>
                <a:lnTo>
                  <a:pt x="18431" y="134048"/>
                </a:lnTo>
                <a:lnTo>
                  <a:pt x="18315" y="118220"/>
                </a:lnTo>
                <a:lnTo>
                  <a:pt x="17809" y="99108"/>
                </a:lnTo>
                <a:lnTo>
                  <a:pt x="17694" y="89547"/>
                </a:lnTo>
                <a:lnTo>
                  <a:pt x="18069" y="69952"/>
                </a:lnTo>
                <a:lnTo>
                  <a:pt x="18894" y="49941"/>
                </a:lnTo>
                <a:lnTo>
                  <a:pt x="19719" y="29099"/>
                </a:lnTo>
                <a:lnTo>
                  <a:pt x="20088" y="7378"/>
                </a:lnTo>
                <a:lnTo>
                  <a:pt x="20094" y="3683"/>
                </a:lnTo>
                <a:lnTo>
                  <a:pt x="9020" y="0"/>
                </a:lnTo>
                <a:close/>
              </a:path>
            </a:pathLst>
          </a:custGeom>
          <a:solidFill>
            <a:srgbClr val="FFFFFF"/>
          </a:solidFill>
        </p:spPr>
        <p:txBody>
          <a:bodyPr wrap="square" lIns="0" tIns="0" rIns="0" bIns="0" rtlCol="0"/>
          <a:lstStyle/>
          <a:p>
            <a:endParaRPr/>
          </a:p>
        </p:txBody>
      </p:sp>
      <p:sp>
        <p:nvSpPr>
          <p:cNvPr id="37" name="object 37"/>
          <p:cNvSpPr/>
          <p:nvPr/>
        </p:nvSpPr>
        <p:spPr>
          <a:xfrm>
            <a:off x="6295347" y="7048732"/>
            <a:ext cx="20320" cy="135890"/>
          </a:xfrm>
          <a:custGeom>
            <a:avLst/>
            <a:gdLst/>
            <a:ahLst/>
            <a:cxnLst/>
            <a:rect l="l" t="t" r="r" b="b"/>
            <a:pathLst>
              <a:path w="20320" h="135890">
                <a:moveTo>
                  <a:pt x="9020" y="0"/>
                </a:moveTo>
                <a:lnTo>
                  <a:pt x="1438" y="0"/>
                </a:lnTo>
                <a:lnTo>
                  <a:pt x="1260" y="1841"/>
                </a:lnTo>
                <a:lnTo>
                  <a:pt x="1260" y="7378"/>
                </a:lnTo>
                <a:lnTo>
                  <a:pt x="1058" y="31214"/>
                </a:lnTo>
                <a:lnTo>
                  <a:pt x="167" y="78325"/>
                </a:lnTo>
                <a:lnTo>
                  <a:pt x="70" y="89547"/>
                </a:lnTo>
                <a:lnTo>
                  <a:pt x="0" y="114804"/>
                </a:lnTo>
                <a:lnTo>
                  <a:pt x="243" y="123713"/>
                </a:lnTo>
                <a:lnTo>
                  <a:pt x="902" y="129160"/>
                </a:lnTo>
                <a:lnTo>
                  <a:pt x="2187" y="131838"/>
                </a:lnTo>
                <a:lnTo>
                  <a:pt x="4588" y="134048"/>
                </a:lnTo>
                <a:lnTo>
                  <a:pt x="8271" y="135521"/>
                </a:lnTo>
                <a:lnTo>
                  <a:pt x="18062" y="135521"/>
                </a:lnTo>
                <a:lnTo>
                  <a:pt x="18431" y="134048"/>
                </a:lnTo>
                <a:lnTo>
                  <a:pt x="18315" y="118220"/>
                </a:lnTo>
                <a:lnTo>
                  <a:pt x="17809" y="99108"/>
                </a:lnTo>
                <a:lnTo>
                  <a:pt x="17694" y="89547"/>
                </a:lnTo>
                <a:lnTo>
                  <a:pt x="18069" y="69952"/>
                </a:lnTo>
                <a:lnTo>
                  <a:pt x="18894" y="49941"/>
                </a:lnTo>
                <a:lnTo>
                  <a:pt x="19719" y="29099"/>
                </a:lnTo>
                <a:lnTo>
                  <a:pt x="20088" y="7378"/>
                </a:lnTo>
                <a:lnTo>
                  <a:pt x="20094" y="3683"/>
                </a:lnTo>
                <a:lnTo>
                  <a:pt x="9020" y="0"/>
                </a:lnTo>
                <a:close/>
              </a:path>
            </a:pathLst>
          </a:custGeom>
          <a:solidFill>
            <a:srgbClr val="FFFFFF"/>
          </a:solidFill>
        </p:spPr>
        <p:txBody>
          <a:bodyPr wrap="square" lIns="0" tIns="0" rIns="0" bIns="0" rtlCol="0"/>
          <a:lstStyle/>
          <a:p>
            <a:endParaRPr/>
          </a:p>
        </p:txBody>
      </p:sp>
      <p:sp>
        <p:nvSpPr>
          <p:cNvPr id="38" name="object 38"/>
          <p:cNvSpPr/>
          <p:nvPr/>
        </p:nvSpPr>
        <p:spPr>
          <a:xfrm>
            <a:off x="2833894" y="7048736"/>
            <a:ext cx="166104" cy="135535"/>
          </a:xfrm>
          <a:prstGeom prst="rect">
            <a:avLst/>
          </a:prstGeom>
          <a:blipFill>
            <a:blip r:embed="rId26" cstate="print"/>
            <a:stretch>
              <a:fillRect/>
            </a:stretch>
          </a:blipFill>
        </p:spPr>
        <p:txBody>
          <a:bodyPr wrap="square" lIns="0" tIns="0" rIns="0" bIns="0" rtlCol="0"/>
          <a:lstStyle/>
          <a:p>
            <a:endParaRPr/>
          </a:p>
        </p:txBody>
      </p:sp>
      <p:sp>
        <p:nvSpPr>
          <p:cNvPr id="39" name="object 39"/>
          <p:cNvSpPr/>
          <p:nvPr/>
        </p:nvSpPr>
        <p:spPr>
          <a:xfrm>
            <a:off x="3020833" y="7059443"/>
            <a:ext cx="20320" cy="125095"/>
          </a:xfrm>
          <a:custGeom>
            <a:avLst/>
            <a:gdLst/>
            <a:ahLst/>
            <a:cxnLst/>
            <a:rect l="l" t="t" r="r" b="b"/>
            <a:pathLst>
              <a:path w="20319" h="125095">
                <a:moveTo>
                  <a:pt x="16256" y="0"/>
                </a:moveTo>
                <a:lnTo>
                  <a:pt x="3149" y="0"/>
                </a:lnTo>
                <a:lnTo>
                  <a:pt x="558" y="3136"/>
                </a:lnTo>
                <a:lnTo>
                  <a:pt x="558" y="21602"/>
                </a:lnTo>
                <a:lnTo>
                  <a:pt x="4254" y="26593"/>
                </a:lnTo>
                <a:lnTo>
                  <a:pt x="17360" y="26593"/>
                </a:lnTo>
                <a:lnTo>
                  <a:pt x="19761" y="23266"/>
                </a:lnTo>
                <a:lnTo>
                  <a:pt x="19761" y="9055"/>
                </a:lnTo>
                <a:lnTo>
                  <a:pt x="16256" y="0"/>
                </a:lnTo>
                <a:close/>
              </a:path>
              <a:path w="20319" h="125095">
                <a:moveTo>
                  <a:pt x="9423" y="38404"/>
                </a:moveTo>
                <a:lnTo>
                  <a:pt x="2590" y="38404"/>
                </a:lnTo>
                <a:lnTo>
                  <a:pt x="1485" y="39331"/>
                </a:lnTo>
                <a:lnTo>
                  <a:pt x="0" y="88442"/>
                </a:lnTo>
                <a:lnTo>
                  <a:pt x="273" y="94402"/>
                </a:lnTo>
                <a:lnTo>
                  <a:pt x="381" y="117068"/>
                </a:lnTo>
                <a:lnTo>
                  <a:pt x="1104" y="121132"/>
                </a:lnTo>
                <a:lnTo>
                  <a:pt x="3873" y="122427"/>
                </a:lnTo>
                <a:lnTo>
                  <a:pt x="6096" y="123532"/>
                </a:lnTo>
                <a:lnTo>
                  <a:pt x="10528" y="124828"/>
                </a:lnTo>
                <a:lnTo>
                  <a:pt x="18834" y="124828"/>
                </a:lnTo>
                <a:lnTo>
                  <a:pt x="19546" y="121132"/>
                </a:lnTo>
                <a:lnTo>
                  <a:pt x="19466" y="94402"/>
                </a:lnTo>
                <a:lnTo>
                  <a:pt x="18951" y="78615"/>
                </a:lnTo>
                <a:lnTo>
                  <a:pt x="19034" y="61741"/>
                </a:lnTo>
                <a:lnTo>
                  <a:pt x="19466" y="50363"/>
                </a:lnTo>
                <a:lnTo>
                  <a:pt x="19583" y="40436"/>
                </a:lnTo>
                <a:lnTo>
                  <a:pt x="9423" y="38404"/>
                </a:lnTo>
                <a:close/>
              </a:path>
            </a:pathLst>
          </a:custGeom>
          <a:solidFill>
            <a:srgbClr val="FFFFFF"/>
          </a:solidFill>
        </p:spPr>
        <p:txBody>
          <a:bodyPr wrap="square" lIns="0" tIns="0" rIns="0" bIns="0" rtlCol="0"/>
          <a:lstStyle/>
          <a:p>
            <a:endParaRPr/>
          </a:p>
        </p:txBody>
      </p:sp>
      <p:sp>
        <p:nvSpPr>
          <p:cNvPr id="40" name="object 40"/>
          <p:cNvSpPr/>
          <p:nvPr/>
        </p:nvSpPr>
        <p:spPr>
          <a:xfrm>
            <a:off x="3063436" y="7048737"/>
            <a:ext cx="144909" cy="135534"/>
          </a:xfrm>
          <a:prstGeom prst="rect">
            <a:avLst/>
          </a:prstGeom>
          <a:blipFill>
            <a:blip r:embed="rId27" cstate="print"/>
            <a:stretch>
              <a:fillRect/>
            </a:stretch>
          </a:blipFill>
        </p:spPr>
        <p:txBody>
          <a:bodyPr wrap="square" lIns="0" tIns="0" rIns="0" bIns="0" rtlCol="0"/>
          <a:lstStyle/>
          <a:p>
            <a:endParaRPr/>
          </a:p>
        </p:txBody>
      </p:sp>
      <p:sp>
        <p:nvSpPr>
          <p:cNvPr id="41" name="object 41"/>
          <p:cNvSpPr/>
          <p:nvPr/>
        </p:nvSpPr>
        <p:spPr>
          <a:xfrm>
            <a:off x="4311487" y="7197008"/>
            <a:ext cx="732128" cy="361939"/>
          </a:xfrm>
          <a:prstGeom prst="rect">
            <a:avLst/>
          </a:prstGeom>
          <a:blipFill>
            <a:blip r:embed="rId28" cstate="print"/>
            <a:stretch>
              <a:fillRect/>
            </a:stretch>
          </a:blipFill>
        </p:spPr>
        <p:txBody>
          <a:bodyPr wrap="square" lIns="0" tIns="0" rIns="0" bIns="0" rtlCol="0"/>
          <a:lstStyle/>
          <a:p>
            <a:endParaRPr/>
          </a:p>
        </p:txBody>
      </p:sp>
      <p:sp>
        <p:nvSpPr>
          <p:cNvPr id="42" name="object 42"/>
          <p:cNvSpPr/>
          <p:nvPr/>
        </p:nvSpPr>
        <p:spPr>
          <a:xfrm>
            <a:off x="5143500" y="1920240"/>
            <a:ext cx="3117850" cy="2384425"/>
          </a:xfrm>
          <a:prstGeom prst="rect">
            <a:avLst/>
          </a:prstGeom>
          <a:blipFill>
            <a:blip r:embed="rId29" cstate="print"/>
            <a:stretch>
              <a:fillRect/>
            </a:stretch>
          </a:blipFill>
        </p:spPr>
        <p:txBody>
          <a:bodyPr wrap="square" lIns="0" tIns="0" rIns="0" bIns="0" rtlCol="0"/>
          <a:lstStyle/>
          <a:p>
            <a:endParaRPr/>
          </a:p>
        </p:txBody>
      </p:sp>
      <p:sp>
        <p:nvSpPr>
          <p:cNvPr id="43" name="object 43"/>
          <p:cNvSpPr txBox="1"/>
          <p:nvPr/>
        </p:nvSpPr>
        <p:spPr>
          <a:xfrm>
            <a:off x="10438996" y="7772806"/>
            <a:ext cx="1816735" cy="14732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FFFFFF"/>
                </a:solidFill>
                <a:latin typeface="Abadi-PL"/>
                <a:cs typeface="Abadi-PL"/>
              </a:rPr>
              <a:t>Vereshchagin </a:t>
            </a:r>
            <a:r>
              <a:rPr sz="800" spc="10" dirty="0">
                <a:solidFill>
                  <a:srgbClr val="FFFFFF"/>
                </a:solidFill>
                <a:latin typeface="Abadi-PL"/>
                <a:cs typeface="Abadi-PL"/>
              </a:rPr>
              <a:t>Dmitry </a:t>
            </a:r>
            <a:r>
              <a:rPr sz="800" dirty="0">
                <a:solidFill>
                  <a:srgbClr val="FFFFFF"/>
                </a:solidFill>
                <a:latin typeface="Abadi-PL"/>
                <a:cs typeface="Abadi-PL"/>
              </a:rPr>
              <a:t>/</a:t>
            </a:r>
            <a:r>
              <a:rPr sz="800" spc="-70" dirty="0">
                <a:solidFill>
                  <a:srgbClr val="FFFFFF"/>
                </a:solidFill>
                <a:latin typeface="Abadi-PL"/>
                <a:cs typeface="Abadi-PL"/>
              </a:rPr>
              <a:t> </a:t>
            </a:r>
            <a:r>
              <a:rPr sz="800" spc="10" dirty="0">
                <a:solidFill>
                  <a:srgbClr val="FFFFFF"/>
                </a:solidFill>
                <a:latin typeface="Abadi-PL"/>
                <a:cs typeface="Abadi-PL"/>
              </a:rPr>
              <a:t>Shutterstock.com</a:t>
            </a:r>
            <a:endParaRPr sz="800">
              <a:latin typeface="Abadi-PL"/>
              <a:cs typeface="Abadi-PL"/>
            </a:endParaRPr>
          </a:p>
        </p:txBody>
      </p:sp>
      <p:sp>
        <p:nvSpPr>
          <p:cNvPr id="44" name="object 44"/>
          <p:cNvSpPr txBox="1"/>
          <p:nvPr/>
        </p:nvSpPr>
        <p:spPr>
          <a:xfrm>
            <a:off x="10506968" y="8863786"/>
            <a:ext cx="1748789" cy="140970"/>
          </a:xfrm>
          <a:prstGeom prst="rect">
            <a:avLst/>
          </a:prstGeom>
        </p:spPr>
        <p:txBody>
          <a:bodyPr vert="horz" wrap="square" lIns="0" tIns="1270" rIns="0" bIns="0" rtlCol="0">
            <a:spAutoFit/>
          </a:bodyPr>
          <a:lstStyle/>
          <a:p>
            <a:pPr marL="12700">
              <a:lnSpc>
                <a:spcPct val="100000"/>
              </a:lnSpc>
              <a:spcBef>
                <a:spcPts val="10"/>
              </a:spcBef>
            </a:pPr>
            <a:r>
              <a:rPr sz="800" dirty="0">
                <a:solidFill>
                  <a:srgbClr val="FFFFFF"/>
                </a:solidFill>
                <a:latin typeface="Abadi-PL"/>
                <a:cs typeface="Abadi-PL"/>
              </a:rPr>
              <a:t>Will </a:t>
            </a:r>
            <a:r>
              <a:rPr sz="800" spc="10" dirty="0">
                <a:solidFill>
                  <a:srgbClr val="FFFFFF"/>
                </a:solidFill>
                <a:latin typeface="Abadi-PL"/>
                <a:cs typeface="Abadi-PL"/>
              </a:rPr>
              <a:t>Parson </a:t>
            </a:r>
            <a:r>
              <a:rPr sz="800" dirty="0">
                <a:solidFill>
                  <a:srgbClr val="FFFFFF"/>
                </a:solidFill>
                <a:latin typeface="Abadi-PL"/>
                <a:cs typeface="Abadi-PL"/>
              </a:rPr>
              <a:t>/ </a:t>
            </a:r>
            <a:r>
              <a:rPr sz="800" spc="10" dirty="0">
                <a:solidFill>
                  <a:srgbClr val="FFFFFF"/>
                </a:solidFill>
                <a:latin typeface="Abadi-PL"/>
                <a:cs typeface="Abadi-PL"/>
              </a:rPr>
              <a:t>Chesapeake </a:t>
            </a:r>
            <a:r>
              <a:rPr sz="800" spc="5" dirty="0">
                <a:solidFill>
                  <a:srgbClr val="FFFFFF"/>
                </a:solidFill>
                <a:latin typeface="Abadi-PL"/>
                <a:cs typeface="Abadi-PL"/>
              </a:rPr>
              <a:t>Bay</a:t>
            </a:r>
            <a:r>
              <a:rPr sz="800" spc="-95" dirty="0">
                <a:solidFill>
                  <a:srgbClr val="FFFFFF"/>
                </a:solidFill>
                <a:latin typeface="Abadi-PL"/>
                <a:cs typeface="Abadi-PL"/>
              </a:rPr>
              <a:t> </a:t>
            </a:r>
            <a:r>
              <a:rPr sz="800" spc="5" dirty="0">
                <a:solidFill>
                  <a:srgbClr val="FFFFFF"/>
                </a:solidFill>
                <a:latin typeface="Abadi-PL"/>
                <a:cs typeface="Abadi-PL"/>
              </a:rPr>
              <a:t>Program</a:t>
            </a:r>
            <a:endParaRPr sz="800">
              <a:latin typeface="Abadi-PL"/>
              <a:cs typeface="Abadi-P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4697" y="8339612"/>
            <a:ext cx="844257" cy="6734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98827" y="8302666"/>
            <a:ext cx="727024" cy="72703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087100" y="8737600"/>
            <a:ext cx="1917700" cy="381000"/>
          </a:xfrm>
          <a:custGeom>
            <a:avLst/>
            <a:gdLst/>
            <a:ahLst/>
            <a:cxnLst/>
            <a:rect l="l" t="t" r="r" b="b"/>
            <a:pathLst>
              <a:path w="1917700" h="381000">
                <a:moveTo>
                  <a:pt x="0" y="381000"/>
                </a:moveTo>
                <a:lnTo>
                  <a:pt x="1917700" y="381000"/>
                </a:lnTo>
                <a:lnTo>
                  <a:pt x="19177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0" y="0"/>
            <a:ext cx="13004800" cy="2095500"/>
          </a:xfrm>
          <a:custGeom>
            <a:avLst/>
            <a:gdLst/>
            <a:ahLst/>
            <a:cxnLst/>
            <a:rect l="l" t="t" r="r" b="b"/>
            <a:pathLst>
              <a:path w="13004800" h="2095500">
                <a:moveTo>
                  <a:pt x="0" y="2095500"/>
                </a:moveTo>
                <a:lnTo>
                  <a:pt x="13004800" y="2095500"/>
                </a:lnTo>
                <a:lnTo>
                  <a:pt x="13004800" y="0"/>
                </a:lnTo>
                <a:lnTo>
                  <a:pt x="0" y="0"/>
                </a:lnTo>
                <a:lnTo>
                  <a:pt x="0" y="2095500"/>
                </a:lnTo>
                <a:close/>
              </a:path>
            </a:pathLst>
          </a:custGeom>
          <a:solidFill>
            <a:srgbClr val="005459">
              <a:alpha val="69999"/>
            </a:srgbClr>
          </a:solidFill>
        </p:spPr>
        <p:txBody>
          <a:bodyPr wrap="square" lIns="0" tIns="0" rIns="0" bIns="0" rtlCol="0"/>
          <a:lstStyle/>
          <a:p>
            <a:endParaRPr/>
          </a:p>
        </p:txBody>
      </p:sp>
      <p:sp>
        <p:nvSpPr>
          <p:cNvPr id="7" name="object 7"/>
          <p:cNvSpPr txBox="1">
            <a:spLocks noGrp="1"/>
          </p:cNvSpPr>
          <p:nvPr>
            <p:ph type="title"/>
          </p:nvPr>
        </p:nvSpPr>
        <p:spPr>
          <a:xfrm>
            <a:off x="693869" y="528387"/>
            <a:ext cx="11617325" cy="1107440"/>
          </a:xfrm>
          <a:prstGeom prst="rect">
            <a:avLst/>
          </a:prstGeom>
        </p:spPr>
        <p:txBody>
          <a:bodyPr vert="horz" wrap="square" lIns="0" tIns="12700" rIns="0" bIns="0" rtlCol="0">
            <a:spAutoFit/>
          </a:bodyPr>
          <a:lstStyle/>
          <a:p>
            <a:pPr marL="12700">
              <a:lnSpc>
                <a:spcPct val="100000"/>
              </a:lnSpc>
              <a:spcBef>
                <a:spcPts val="100"/>
              </a:spcBef>
            </a:pPr>
            <a:r>
              <a:rPr sz="7100" spc="10" dirty="0"/>
              <a:t>DEVELOP </a:t>
            </a:r>
            <a:r>
              <a:rPr sz="7100" spc="-40" dirty="0"/>
              <a:t>AN </a:t>
            </a:r>
            <a:r>
              <a:rPr sz="7100" spc="-35" dirty="0"/>
              <a:t>ACTION</a:t>
            </a:r>
            <a:r>
              <a:rPr sz="7100" spc="405" dirty="0"/>
              <a:t> </a:t>
            </a:r>
            <a:r>
              <a:rPr sz="7100" spc="-25" dirty="0"/>
              <a:t>PLAN</a:t>
            </a:r>
            <a:endParaRPr sz="7100"/>
          </a:p>
        </p:txBody>
      </p:sp>
      <p:sp>
        <p:nvSpPr>
          <p:cNvPr id="8" name="object 8"/>
          <p:cNvSpPr txBox="1"/>
          <p:nvPr/>
        </p:nvSpPr>
        <p:spPr>
          <a:xfrm>
            <a:off x="11240606" y="8863786"/>
            <a:ext cx="1015365"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6okean </a:t>
            </a:r>
            <a:r>
              <a:rPr sz="800" dirty="0">
                <a:solidFill>
                  <a:srgbClr val="FFFFFF"/>
                </a:solidFill>
                <a:latin typeface="Abadi-PL"/>
                <a:cs typeface="Abadi-PL"/>
              </a:rPr>
              <a:t>/ Adobe</a:t>
            </a:r>
            <a:r>
              <a:rPr sz="800" spc="-60" dirty="0">
                <a:solidFill>
                  <a:srgbClr val="FFFFFF"/>
                </a:solidFill>
                <a:latin typeface="Abadi-PL"/>
                <a:cs typeface="Abadi-PL"/>
              </a:rPr>
              <a:t> </a:t>
            </a:r>
            <a:r>
              <a:rPr sz="800" spc="5" dirty="0">
                <a:solidFill>
                  <a:srgbClr val="FFFFFF"/>
                </a:solidFill>
                <a:latin typeface="Abadi-PL"/>
                <a:cs typeface="Abadi-PL"/>
              </a:rPr>
              <a:t>Stock</a:t>
            </a:r>
            <a:endParaRPr sz="800">
              <a:latin typeface="Abadi-PL"/>
              <a:cs typeface="Abadi-P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782300" y="8737600"/>
            <a:ext cx="2222500" cy="381000"/>
          </a:xfrm>
          <a:custGeom>
            <a:avLst/>
            <a:gdLst/>
            <a:ahLst/>
            <a:cxnLst/>
            <a:rect l="l" t="t" r="r" b="b"/>
            <a:pathLst>
              <a:path w="2222500" h="381000">
                <a:moveTo>
                  <a:pt x="0" y="381000"/>
                </a:moveTo>
                <a:lnTo>
                  <a:pt x="2222500" y="381000"/>
                </a:lnTo>
                <a:lnTo>
                  <a:pt x="22225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181100"/>
            <a:ext cx="13004800" cy="3771900"/>
          </a:xfrm>
          <a:custGeom>
            <a:avLst/>
            <a:gdLst/>
            <a:ahLst/>
            <a:cxnLst/>
            <a:rect l="l" t="t" r="r" b="b"/>
            <a:pathLst>
              <a:path w="13004800" h="3771900">
                <a:moveTo>
                  <a:pt x="0" y="3771900"/>
                </a:moveTo>
                <a:lnTo>
                  <a:pt x="13004800" y="3771900"/>
                </a:lnTo>
                <a:lnTo>
                  <a:pt x="13004800" y="0"/>
                </a:lnTo>
                <a:lnTo>
                  <a:pt x="0" y="0"/>
                </a:lnTo>
                <a:lnTo>
                  <a:pt x="0" y="37719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1798827" y="8302666"/>
            <a:ext cx="727024" cy="727033"/>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673100" y="1842141"/>
            <a:ext cx="11659235" cy="2235200"/>
          </a:xfrm>
          <a:prstGeom prst="rect">
            <a:avLst/>
          </a:prstGeom>
        </p:spPr>
        <p:txBody>
          <a:bodyPr vert="horz" wrap="square" lIns="0" tIns="12700" rIns="0" bIns="0" rtlCol="0">
            <a:spAutoFit/>
          </a:bodyPr>
          <a:lstStyle/>
          <a:p>
            <a:pPr algn="ctr">
              <a:lnSpc>
                <a:spcPts val="12780"/>
              </a:lnSpc>
              <a:spcBef>
                <a:spcPts val="100"/>
              </a:spcBef>
            </a:pPr>
            <a:r>
              <a:rPr sz="11000" spc="20" dirty="0"/>
              <a:t>MUSSEL</a:t>
            </a:r>
            <a:r>
              <a:rPr sz="11000" spc="-325" dirty="0"/>
              <a:t> </a:t>
            </a:r>
            <a:r>
              <a:rPr sz="11000" spc="-170" dirty="0"/>
              <a:t>MATTERS</a:t>
            </a:r>
            <a:endParaRPr sz="11000"/>
          </a:p>
          <a:p>
            <a:pPr algn="ctr">
              <a:lnSpc>
                <a:spcPts val="4620"/>
              </a:lnSpc>
              <a:tabLst>
                <a:tab pos="2535555" algn="l"/>
                <a:tab pos="4197350" algn="l"/>
                <a:tab pos="4745990" algn="l"/>
                <a:tab pos="6120765" algn="l"/>
                <a:tab pos="7058025" algn="l"/>
                <a:tab pos="8869680" algn="l"/>
              </a:tabLst>
            </a:pPr>
            <a:r>
              <a:rPr sz="4200" b="0" i="1" spc="-60" dirty="0">
                <a:latin typeface="Abadi-LightItalicPL"/>
                <a:cs typeface="Abadi-LightItalicPL"/>
              </a:rPr>
              <a:t>Exponential	</a:t>
            </a:r>
            <a:r>
              <a:rPr sz="4200" b="0" i="1" spc="-25" dirty="0">
                <a:latin typeface="Abadi-LightItalicPL"/>
                <a:cs typeface="Abadi-LightItalicPL"/>
              </a:rPr>
              <a:t>Growth	</a:t>
            </a:r>
            <a:r>
              <a:rPr sz="4200" b="0" i="1" spc="-30" dirty="0">
                <a:latin typeface="Abadi-LightItalicPL"/>
                <a:cs typeface="Abadi-LightItalicPL"/>
              </a:rPr>
              <a:t>of	</a:t>
            </a:r>
            <a:r>
              <a:rPr sz="4200" b="0" i="1" spc="-70" dirty="0">
                <a:latin typeface="Abadi-LightItalicPL"/>
                <a:cs typeface="Abadi-LightItalicPL"/>
              </a:rPr>
              <a:t>Zebra	</a:t>
            </a:r>
            <a:r>
              <a:rPr sz="4200" b="0" i="1" spc="-35" dirty="0">
                <a:latin typeface="Abadi-LightItalicPL"/>
                <a:cs typeface="Abadi-LightItalicPL"/>
              </a:rPr>
              <a:t>and	</a:t>
            </a:r>
            <a:r>
              <a:rPr sz="4200" b="0" i="1" spc="-50" dirty="0">
                <a:latin typeface="Abadi-LightItalicPL"/>
                <a:cs typeface="Abadi-LightItalicPL"/>
              </a:rPr>
              <a:t>Quagga	Mussels</a:t>
            </a:r>
            <a:endParaRPr sz="4200">
              <a:latin typeface="Abadi-LightItalicPL"/>
              <a:cs typeface="Abadi-LightItalicPL"/>
            </a:endParaRPr>
          </a:p>
        </p:txBody>
      </p:sp>
      <p:sp>
        <p:nvSpPr>
          <p:cNvPr id="8" name="object 8"/>
          <p:cNvSpPr/>
          <p:nvPr/>
        </p:nvSpPr>
        <p:spPr>
          <a:xfrm>
            <a:off x="4272216" y="5568950"/>
            <a:ext cx="5231828" cy="3027680"/>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4272216" y="8225281"/>
            <a:ext cx="5232400" cy="371475"/>
          </a:xfrm>
          <a:prstGeom prst="rect">
            <a:avLst/>
          </a:prstGeom>
          <a:solidFill>
            <a:srgbClr val="005459">
              <a:alpha val="69999"/>
            </a:srgbClr>
          </a:solidFill>
        </p:spPr>
        <p:txBody>
          <a:bodyPr vert="horz" wrap="square" lIns="0" tIns="635" rIns="0" bIns="0" rtlCol="0">
            <a:spAutoFit/>
          </a:bodyPr>
          <a:lstStyle/>
          <a:p>
            <a:pPr>
              <a:lnSpc>
                <a:spcPct val="100000"/>
              </a:lnSpc>
              <a:spcBef>
                <a:spcPts val="5"/>
              </a:spcBef>
            </a:pPr>
            <a:endParaRPr sz="800">
              <a:latin typeface="Times New Roman"/>
              <a:cs typeface="Times New Roman"/>
            </a:endParaRPr>
          </a:p>
          <a:p>
            <a:pPr marR="106680" algn="r">
              <a:lnSpc>
                <a:spcPct val="100000"/>
              </a:lnSpc>
            </a:pPr>
            <a:r>
              <a:rPr sz="800" dirty="0">
                <a:solidFill>
                  <a:srgbClr val="FFFFFF"/>
                </a:solidFill>
                <a:latin typeface="Abadi-PL"/>
                <a:cs typeface="Abadi-PL"/>
              </a:rPr>
              <a:t>Mike Quigley, </a:t>
            </a:r>
            <a:r>
              <a:rPr sz="800" spc="5" dirty="0">
                <a:solidFill>
                  <a:srgbClr val="FFFFFF"/>
                </a:solidFill>
                <a:latin typeface="Abadi-PL"/>
                <a:cs typeface="Abadi-PL"/>
              </a:rPr>
              <a:t>NOAA,</a:t>
            </a:r>
            <a:r>
              <a:rPr sz="800" spc="-65" dirty="0">
                <a:solidFill>
                  <a:srgbClr val="FFFFFF"/>
                </a:solidFill>
                <a:latin typeface="Abadi-PL"/>
                <a:cs typeface="Abadi-PL"/>
              </a:rPr>
              <a:t> </a:t>
            </a:r>
            <a:r>
              <a:rPr sz="800" spc="5" dirty="0">
                <a:solidFill>
                  <a:srgbClr val="FFFFFF"/>
                </a:solidFill>
                <a:latin typeface="Abadi-PL"/>
                <a:cs typeface="Abadi-PL"/>
              </a:rPr>
              <a:t>Bugwood.org</a:t>
            </a:r>
            <a:endParaRPr sz="800">
              <a:latin typeface="Abadi-PL"/>
              <a:cs typeface="Abadi-PL"/>
            </a:endParaRPr>
          </a:p>
        </p:txBody>
      </p:sp>
      <p:sp>
        <p:nvSpPr>
          <p:cNvPr id="10" name="object 10"/>
          <p:cNvSpPr txBox="1"/>
          <p:nvPr/>
        </p:nvSpPr>
        <p:spPr>
          <a:xfrm>
            <a:off x="10933158" y="8863786"/>
            <a:ext cx="1322705"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Dan Kosmayer </a:t>
            </a:r>
            <a:r>
              <a:rPr sz="800" dirty="0">
                <a:solidFill>
                  <a:srgbClr val="FFFFFF"/>
                </a:solidFill>
                <a:latin typeface="Abadi-PL"/>
                <a:cs typeface="Abadi-PL"/>
              </a:rPr>
              <a:t>/</a:t>
            </a:r>
            <a:r>
              <a:rPr sz="800" spc="-70" dirty="0">
                <a:solidFill>
                  <a:srgbClr val="FFFFFF"/>
                </a:solidFill>
                <a:latin typeface="Abadi-PL"/>
                <a:cs typeface="Abadi-PL"/>
              </a:rPr>
              <a:t> </a:t>
            </a:r>
            <a:r>
              <a:rPr sz="800" spc="10" dirty="0">
                <a:solidFill>
                  <a:srgbClr val="FFFFFF"/>
                </a:solidFill>
                <a:latin typeface="Abadi-PL"/>
                <a:cs typeface="Abadi-PL"/>
              </a:rPr>
              <a:t>Shutterstock</a:t>
            </a:r>
            <a:endParaRPr sz="800">
              <a:latin typeface="Abadi-PL"/>
              <a:cs typeface="Abadi-P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774697" y="8339612"/>
            <a:ext cx="844257" cy="673435"/>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1798827" y="8302666"/>
            <a:ext cx="727024" cy="72703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11087100" y="8737600"/>
            <a:ext cx="1917700" cy="381000"/>
          </a:xfrm>
          <a:custGeom>
            <a:avLst/>
            <a:gdLst/>
            <a:ahLst/>
            <a:cxnLst/>
            <a:rect l="l" t="t" r="r" b="b"/>
            <a:pathLst>
              <a:path w="1917700" h="381000">
                <a:moveTo>
                  <a:pt x="0" y="381000"/>
                </a:moveTo>
                <a:lnTo>
                  <a:pt x="1917700" y="381000"/>
                </a:lnTo>
                <a:lnTo>
                  <a:pt x="19177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889000" y="2915920"/>
            <a:ext cx="5231828" cy="3556000"/>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89000" y="6100571"/>
            <a:ext cx="5232400" cy="371475"/>
          </a:xfrm>
          <a:prstGeom prst="rect">
            <a:avLst/>
          </a:prstGeom>
          <a:solidFill>
            <a:srgbClr val="005459">
              <a:alpha val="69999"/>
            </a:srgbClr>
          </a:solidFill>
        </p:spPr>
        <p:txBody>
          <a:bodyPr vert="horz" wrap="square" lIns="0" tIns="635" rIns="0" bIns="0" rtlCol="0">
            <a:spAutoFit/>
          </a:bodyPr>
          <a:lstStyle/>
          <a:p>
            <a:pPr>
              <a:lnSpc>
                <a:spcPct val="100000"/>
              </a:lnSpc>
              <a:spcBef>
                <a:spcPts val="5"/>
              </a:spcBef>
            </a:pPr>
            <a:endParaRPr sz="800">
              <a:latin typeface="Times New Roman"/>
              <a:cs typeface="Times New Roman"/>
            </a:endParaRPr>
          </a:p>
          <a:p>
            <a:pPr marR="107314" algn="r">
              <a:lnSpc>
                <a:spcPct val="100000"/>
              </a:lnSpc>
            </a:pPr>
            <a:r>
              <a:rPr sz="800" dirty="0">
                <a:solidFill>
                  <a:srgbClr val="FFFFFF"/>
                </a:solidFill>
                <a:latin typeface="Abadi-PL"/>
                <a:cs typeface="Abadi-PL"/>
              </a:rPr>
              <a:t>Colby / Adobe</a:t>
            </a:r>
            <a:r>
              <a:rPr sz="800" spc="-60" dirty="0">
                <a:solidFill>
                  <a:srgbClr val="FFFFFF"/>
                </a:solidFill>
                <a:latin typeface="Abadi-PL"/>
                <a:cs typeface="Abadi-PL"/>
              </a:rPr>
              <a:t> </a:t>
            </a:r>
            <a:r>
              <a:rPr sz="800" spc="5" dirty="0">
                <a:solidFill>
                  <a:srgbClr val="FFFFFF"/>
                </a:solidFill>
                <a:latin typeface="Abadi-PL"/>
                <a:cs typeface="Abadi-PL"/>
              </a:rPr>
              <a:t>Stock</a:t>
            </a:r>
            <a:endParaRPr sz="800">
              <a:latin typeface="Abadi-PL"/>
              <a:cs typeface="Abadi-PL"/>
            </a:endParaRPr>
          </a:p>
        </p:txBody>
      </p:sp>
      <p:sp>
        <p:nvSpPr>
          <p:cNvPr id="8" name="object 8"/>
          <p:cNvSpPr/>
          <p:nvPr/>
        </p:nvSpPr>
        <p:spPr>
          <a:xfrm>
            <a:off x="0" y="0"/>
            <a:ext cx="13004800" cy="2095500"/>
          </a:xfrm>
          <a:custGeom>
            <a:avLst/>
            <a:gdLst/>
            <a:ahLst/>
            <a:cxnLst/>
            <a:rect l="l" t="t" r="r" b="b"/>
            <a:pathLst>
              <a:path w="13004800" h="2095500">
                <a:moveTo>
                  <a:pt x="0" y="2095500"/>
                </a:moveTo>
                <a:lnTo>
                  <a:pt x="13004800" y="2095500"/>
                </a:lnTo>
                <a:lnTo>
                  <a:pt x="13004800" y="0"/>
                </a:lnTo>
                <a:lnTo>
                  <a:pt x="0" y="0"/>
                </a:lnTo>
                <a:lnTo>
                  <a:pt x="0" y="2095500"/>
                </a:lnTo>
                <a:close/>
              </a:path>
            </a:pathLst>
          </a:custGeom>
          <a:solidFill>
            <a:srgbClr val="005459">
              <a:alpha val="69999"/>
            </a:srgbClr>
          </a:solidFill>
        </p:spPr>
        <p:txBody>
          <a:bodyPr wrap="square" lIns="0" tIns="0" rIns="0" bIns="0" rtlCol="0"/>
          <a:lstStyle/>
          <a:p>
            <a:endParaRPr/>
          </a:p>
        </p:txBody>
      </p:sp>
      <p:sp>
        <p:nvSpPr>
          <p:cNvPr id="9" name="object 9"/>
          <p:cNvSpPr txBox="1">
            <a:spLocks noGrp="1"/>
          </p:cNvSpPr>
          <p:nvPr>
            <p:ph type="title"/>
          </p:nvPr>
        </p:nvSpPr>
        <p:spPr>
          <a:xfrm>
            <a:off x="693869" y="528387"/>
            <a:ext cx="11617325" cy="1107440"/>
          </a:xfrm>
          <a:prstGeom prst="rect">
            <a:avLst/>
          </a:prstGeom>
        </p:spPr>
        <p:txBody>
          <a:bodyPr vert="horz" wrap="square" lIns="0" tIns="12700" rIns="0" bIns="0" rtlCol="0">
            <a:spAutoFit/>
          </a:bodyPr>
          <a:lstStyle/>
          <a:p>
            <a:pPr marL="12700">
              <a:lnSpc>
                <a:spcPct val="100000"/>
              </a:lnSpc>
              <a:spcBef>
                <a:spcPts val="100"/>
              </a:spcBef>
            </a:pPr>
            <a:r>
              <a:rPr sz="7100" spc="10" dirty="0"/>
              <a:t>DEVELOP </a:t>
            </a:r>
            <a:r>
              <a:rPr sz="7100" spc="-40" dirty="0"/>
              <a:t>AN </a:t>
            </a:r>
            <a:r>
              <a:rPr sz="7100" spc="-35" dirty="0"/>
              <a:t>ACTION</a:t>
            </a:r>
            <a:r>
              <a:rPr sz="7100" spc="405" dirty="0"/>
              <a:t> </a:t>
            </a:r>
            <a:r>
              <a:rPr sz="7100" spc="-25" dirty="0"/>
              <a:t>PLAN</a:t>
            </a:r>
            <a:endParaRPr sz="7100"/>
          </a:p>
        </p:txBody>
      </p:sp>
      <p:sp>
        <p:nvSpPr>
          <p:cNvPr id="10" name="object 10"/>
          <p:cNvSpPr txBox="1"/>
          <p:nvPr/>
        </p:nvSpPr>
        <p:spPr>
          <a:xfrm>
            <a:off x="11240606" y="8863786"/>
            <a:ext cx="1015365"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6okean </a:t>
            </a:r>
            <a:r>
              <a:rPr sz="800" dirty="0">
                <a:solidFill>
                  <a:srgbClr val="FFFFFF"/>
                </a:solidFill>
                <a:latin typeface="Abadi-PL"/>
                <a:cs typeface="Abadi-PL"/>
              </a:rPr>
              <a:t>/ Adobe</a:t>
            </a:r>
            <a:r>
              <a:rPr sz="800" spc="-60" dirty="0">
                <a:solidFill>
                  <a:srgbClr val="FFFFFF"/>
                </a:solidFill>
                <a:latin typeface="Abadi-PL"/>
                <a:cs typeface="Abadi-PL"/>
              </a:rPr>
              <a:t> </a:t>
            </a:r>
            <a:r>
              <a:rPr sz="800" spc="5" dirty="0">
                <a:solidFill>
                  <a:srgbClr val="FFFFFF"/>
                </a:solidFill>
                <a:latin typeface="Abadi-PL"/>
                <a:cs typeface="Abadi-PL"/>
              </a:rPr>
              <a:t>Stock</a:t>
            </a:r>
            <a:endParaRPr sz="800">
              <a:latin typeface="Abadi-PL"/>
              <a:cs typeface="Abadi-P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774697" y="8339612"/>
            <a:ext cx="844257" cy="673435"/>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1798827" y="8302666"/>
            <a:ext cx="727024" cy="72703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11087100" y="8737600"/>
            <a:ext cx="1917700" cy="381000"/>
          </a:xfrm>
          <a:custGeom>
            <a:avLst/>
            <a:gdLst/>
            <a:ahLst/>
            <a:cxnLst/>
            <a:rect l="l" t="t" r="r" b="b"/>
            <a:pathLst>
              <a:path w="1917700" h="381000">
                <a:moveTo>
                  <a:pt x="0" y="381000"/>
                </a:moveTo>
                <a:lnTo>
                  <a:pt x="1917700" y="381000"/>
                </a:lnTo>
                <a:lnTo>
                  <a:pt x="19177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889000" y="2915920"/>
            <a:ext cx="5231828" cy="355600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883971" y="2915920"/>
            <a:ext cx="5231828" cy="3556000"/>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889000" y="6100571"/>
            <a:ext cx="5232400" cy="371475"/>
          </a:xfrm>
          <a:prstGeom prst="rect">
            <a:avLst/>
          </a:prstGeom>
          <a:solidFill>
            <a:srgbClr val="005459">
              <a:alpha val="69999"/>
            </a:srgbClr>
          </a:solidFill>
        </p:spPr>
        <p:txBody>
          <a:bodyPr vert="horz" wrap="square" lIns="0" tIns="635" rIns="0" bIns="0" rtlCol="0">
            <a:spAutoFit/>
          </a:bodyPr>
          <a:lstStyle/>
          <a:p>
            <a:pPr>
              <a:lnSpc>
                <a:spcPct val="100000"/>
              </a:lnSpc>
              <a:spcBef>
                <a:spcPts val="5"/>
              </a:spcBef>
            </a:pPr>
            <a:endParaRPr sz="800">
              <a:latin typeface="Times New Roman"/>
              <a:cs typeface="Times New Roman"/>
            </a:endParaRPr>
          </a:p>
          <a:p>
            <a:pPr marR="107314" algn="r">
              <a:lnSpc>
                <a:spcPct val="100000"/>
              </a:lnSpc>
            </a:pPr>
            <a:r>
              <a:rPr sz="800" dirty="0">
                <a:solidFill>
                  <a:srgbClr val="FFFFFF"/>
                </a:solidFill>
                <a:latin typeface="Abadi-PL"/>
                <a:cs typeface="Abadi-PL"/>
              </a:rPr>
              <a:t>Colby / Adobe</a:t>
            </a:r>
            <a:r>
              <a:rPr sz="800" spc="-60" dirty="0">
                <a:solidFill>
                  <a:srgbClr val="FFFFFF"/>
                </a:solidFill>
                <a:latin typeface="Abadi-PL"/>
                <a:cs typeface="Abadi-PL"/>
              </a:rPr>
              <a:t> </a:t>
            </a:r>
            <a:r>
              <a:rPr sz="800" spc="5" dirty="0">
                <a:solidFill>
                  <a:srgbClr val="FFFFFF"/>
                </a:solidFill>
                <a:latin typeface="Abadi-PL"/>
                <a:cs typeface="Abadi-PL"/>
              </a:rPr>
              <a:t>Stock</a:t>
            </a:r>
            <a:endParaRPr sz="800">
              <a:latin typeface="Abadi-PL"/>
              <a:cs typeface="Abadi-PL"/>
            </a:endParaRPr>
          </a:p>
        </p:txBody>
      </p:sp>
      <p:sp>
        <p:nvSpPr>
          <p:cNvPr id="9" name="object 9"/>
          <p:cNvSpPr txBox="1"/>
          <p:nvPr/>
        </p:nvSpPr>
        <p:spPr>
          <a:xfrm>
            <a:off x="6883971" y="6100571"/>
            <a:ext cx="5232400" cy="371475"/>
          </a:xfrm>
          <a:prstGeom prst="rect">
            <a:avLst/>
          </a:prstGeom>
          <a:solidFill>
            <a:srgbClr val="005459">
              <a:alpha val="69999"/>
            </a:srgbClr>
          </a:solidFill>
        </p:spPr>
        <p:txBody>
          <a:bodyPr vert="horz" wrap="square" lIns="0" tIns="635" rIns="0" bIns="0" rtlCol="0">
            <a:spAutoFit/>
          </a:bodyPr>
          <a:lstStyle/>
          <a:p>
            <a:pPr>
              <a:lnSpc>
                <a:spcPct val="100000"/>
              </a:lnSpc>
              <a:spcBef>
                <a:spcPts val="5"/>
              </a:spcBef>
            </a:pPr>
            <a:endParaRPr sz="800">
              <a:latin typeface="Times New Roman"/>
              <a:cs typeface="Times New Roman"/>
            </a:endParaRPr>
          </a:p>
          <a:p>
            <a:pPr marR="107314" algn="r">
              <a:lnSpc>
                <a:spcPct val="100000"/>
              </a:lnSpc>
            </a:pPr>
            <a:r>
              <a:rPr sz="800" spc="15" dirty="0">
                <a:solidFill>
                  <a:srgbClr val="FFFFFF"/>
                </a:solidFill>
                <a:latin typeface="Abadi-PL"/>
                <a:cs typeface="Abadi-PL"/>
              </a:rPr>
              <a:t>K. </a:t>
            </a:r>
            <a:r>
              <a:rPr sz="800" spc="5" dirty="0">
                <a:solidFill>
                  <a:srgbClr val="FFFFFF"/>
                </a:solidFill>
                <a:latin typeface="Abadi-PL"/>
                <a:cs typeface="Abadi-PL"/>
              </a:rPr>
              <a:t>Thalhofer </a:t>
            </a:r>
            <a:r>
              <a:rPr sz="800" dirty="0">
                <a:solidFill>
                  <a:srgbClr val="FFFFFF"/>
                </a:solidFill>
                <a:latin typeface="Abadi-PL"/>
                <a:cs typeface="Abadi-PL"/>
              </a:rPr>
              <a:t>/ Adobe</a:t>
            </a:r>
            <a:r>
              <a:rPr sz="800" spc="-55" dirty="0">
                <a:solidFill>
                  <a:srgbClr val="FFFFFF"/>
                </a:solidFill>
                <a:latin typeface="Abadi-PL"/>
                <a:cs typeface="Abadi-PL"/>
              </a:rPr>
              <a:t> </a:t>
            </a:r>
            <a:r>
              <a:rPr sz="800" spc="5" dirty="0">
                <a:solidFill>
                  <a:srgbClr val="FFFFFF"/>
                </a:solidFill>
                <a:latin typeface="Abadi-PL"/>
                <a:cs typeface="Abadi-PL"/>
              </a:rPr>
              <a:t>Stock</a:t>
            </a:r>
            <a:endParaRPr sz="800">
              <a:latin typeface="Abadi-PL"/>
              <a:cs typeface="Abadi-PL"/>
            </a:endParaRPr>
          </a:p>
        </p:txBody>
      </p:sp>
      <p:sp>
        <p:nvSpPr>
          <p:cNvPr id="10" name="object 10"/>
          <p:cNvSpPr/>
          <p:nvPr/>
        </p:nvSpPr>
        <p:spPr>
          <a:xfrm>
            <a:off x="0" y="0"/>
            <a:ext cx="13004800" cy="2095500"/>
          </a:xfrm>
          <a:custGeom>
            <a:avLst/>
            <a:gdLst/>
            <a:ahLst/>
            <a:cxnLst/>
            <a:rect l="l" t="t" r="r" b="b"/>
            <a:pathLst>
              <a:path w="13004800" h="2095500">
                <a:moveTo>
                  <a:pt x="0" y="2095500"/>
                </a:moveTo>
                <a:lnTo>
                  <a:pt x="13004800" y="2095500"/>
                </a:lnTo>
                <a:lnTo>
                  <a:pt x="13004800" y="0"/>
                </a:lnTo>
                <a:lnTo>
                  <a:pt x="0" y="0"/>
                </a:lnTo>
                <a:lnTo>
                  <a:pt x="0" y="2095500"/>
                </a:lnTo>
                <a:close/>
              </a:path>
            </a:pathLst>
          </a:custGeom>
          <a:solidFill>
            <a:srgbClr val="005459">
              <a:alpha val="69999"/>
            </a:srgbClr>
          </a:solidFill>
        </p:spPr>
        <p:txBody>
          <a:bodyPr wrap="square" lIns="0" tIns="0" rIns="0" bIns="0" rtlCol="0"/>
          <a:lstStyle/>
          <a:p>
            <a:endParaRPr/>
          </a:p>
        </p:txBody>
      </p:sp>
      <p:sp>
        <p:nvSpPr>
          <p:cNvPr id="11" name="object 11"/>
          <p:cNvSpPr txBox="1">
            <a:spLocks noGrp="1"/>
          </p:cNvSpPr>
          <p:nvPr>
            <p:ph type="title"/>
          </p:nvPr>
        </p:nvSpPr>
        <p:spPr>
          <a:xfrm>
            <a:off x="693869" y="528387"/>
            <a:ext cx="11617325" cy="1107440"/>
          </a:xfrm>
          <a:prstGeom prst="rect">
            <a:avLst/>
          </a:prstGeom>
        </p:spPr>
        <p:txBody>
          <a:bodyPr vert="horz" wrap="square" lIns="0" tIns="12700" rIns="0" bIns="0" rtlCol="0">
            <a:spAutoFit/>
          </a:bodyPr>
          <a:lstStyle/>
          <a:p>
            <a:pPr marL="12700">
              <a:lnSpc>
                <a:spcPct val="100000"/>
              </a:lnSpc>
              <a:spcBef>
                <a:spcPts val="100"/>
              </a:spcBef>
            </a:pPr>
            <a:r>
              <a:rPr sz="7100" spc="10" dirty="0"/>
              <a:t>DEVELOP </a:t>
            </a:r>
            <a:r>
              <a:rPr sz="7100" spc="-40" dirty="0"/>
              <a:t>AN </a:t>
            </a:r>
            <a:r>
              <a:rPr sz="7100" spc="-35" dirty="0"/>
              <a:t>ACTION</a:t>
            </a:r>
            <a:r>
              <a:rPr sz="7100" spc="405" dirty="0"/>
              <a:t> </a:t>
            </a:r>
            <a:r>
              <a:rPr sz="7100" spc="-25" dirty="0"/>
              <a:t>PLAN</a:t>
            </a:r>
            <a:endParaRPr sz="7100"/>
          </a:p>
        </p:txBody>
      </p:sp>
      <p:sp>
        <p:nvSpPr>
          <p:cNvPr id="12" name="object 12"/>
          <p:cNvSpPr txBox="1"/>
          <p:nvPr/>
        </p:nvSpPr>
        <p:spPr>
          <a:xfrm>
            <a:off x="11240606" y="8863786"/>
            <a:ext cx="1015365"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6okean </a:t>
            </a:r>
            <a:r>
              <a:rPr sz="800" dirty="0">
                <a:solidFill>
                  <a:srgbClr val="FFFFFF"/>
                </a:solidFill>
                <a:latin typeface="Abadi-PL"/>
                <a:cs typeface="Abadi-PL"/>
              </a:rPr>
              <a:t>/ Adobe</a:t>
            </a:r>
            <a:r>
              <a:rPr sz="800" spc="-60" dirty="0">
                <a:solidFill>
                  <a:srgbClr val="FFFFFF"/>
                </a:solidFill>
                <a:latin typeface="Abadi-PL"/>
                <a:cs typeface="Abadi-PL"/>
              </a:rPr>
              <a:t> </a:t>
            </a:r>
            <a:r>
              <a:rPr sz="800" spc="5" dirty="0">
                <a:solidFill>
                  <a:srgbClr val="FFFFFF"/>
                </a:solidFill>
                <a:latin typeface="Abadi-PL"/>
                <a:cs typeface="Abadi-PL"/>
              </a:rPr>
              <a:t>Stock</a:t>
            </a:r>
            <a:endParaRPr sz="800">
              <a:latin typeface="Abadi-PL"/>
              <a:cs typeface="Abadi-P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782300" y="8737600"/>
            <a:ext cx="2222500" cy="381000"/>
          </a:xfrm>
          <a:custGeom>
            <a:avLst/>
            <a:gdLst/>
            <a:ahLst/>
            <a:cxnLst/>
            <a:rect l="l" t="t" r="r" b="b"/>
            <a:pathLst>
              <a:path w="2222500" h="381000">
                <a:moveTo>
                  <a:pt x="0" y="381000"/>
                </a:moveTo>
                <a:lnTo>
                  <a:pt x="2222500" y="381000"/>
                </a:lnTo>
                <a:lnTo>
                  <a:pt x="22225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181100"/>
            <a:ext cx="13004800" cy="3771900"/>
          </a:xfrm>
          <a:custGeom>
            <a:avLst/>
            <a:gdLst/>
            <a:ahLst/>
            <a:cxnLst/>
            <a:rect l="l" t="t" r="r" b="b"/>
            <a:pathLst>
              <a:path w="13004800" h="3771900">
                <a:moveTo>
                  <a:pt x="0" y="3771900"/>
                </a:moveTo>
                <a:lnTo>
                  <a:pt x="13004800" y="3771900"/>
                </a:lnTo>
                <a:lnTo>
                  <a:pt x="13004800" y="0"/>
                </a:lnTo>
                <a:lnTo>
                  <a:pt x="0" y="0"/>
                </a:lnTo>
                <a:lnTo>
                  <a:pt x="0" y="37719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1798827" y="8302666"/>
            <a:ext cx="727024" cy="727033"/>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673100" y="1842141"/>
            <a:ext cx="11659235" cy="2235200"/>
          </a:xfrm>
          <a:prstGeom prst="rect">
            <a:avLst/>
          </a:prstGeom>
        </p:spPr>
        <p:txBody>
          <a:bodyPr vert="horz" wrap="square" lIns="0" tIns="12700" rIns="0" bIns="0" rtlCol="0">
            <a:spAutoFit/>
          </a:bodyPr>
          <a:lstStyle/>
          <a:p>
            <a:pPr algn="ctr">
              <a:lnSpc>
                <a:spcPts val="12780"/>
              </a:lnSpc>
              <a:spcBef>
                <a:spcPts val="100"/>
              </a:spcBef>
            </a:pPr>
            <a:r>
              <a:rPr sz="11000" spc="20" dirty="0"/>
              <a:t>MUSSEL</a:t>
            </a:r>
            <a:r>
              <a:rPr sz="11000" spc="-325" dirty="0"/>
              <a:t> </a:t>
            </a:r>
            <a:r>
              <a:rPr sz="11000" spc="-170" dirty="0"/>
              <a:t>MATTERS</a:t>
            </a:r>
            <a:endParaRPr sz="11000"/>
          </a:p>
          <a:p>
            <a:pPr algn="ctr">
              <a:lnSpc>
                <a:spcPts val="4620"/>
              </a:lnSpc>
              <a:tabLst>
                <a:tab pos="2535555" algn="l"/>
                <a:tab pos="4197350" algn="l"/>
                <a:tab pos="4745990" algn="l"/>
                <a:tab pos="6120765" algn="l"/>
                <a:tab pos="7058025" algn="l"/>
                <a:tab pos="8869680" algn="l"/>
              </a:tabLst>
            </a:pPr>
            <a:r>
              <a:rPr sz="4200" b="0" i="1" spc="-60" dirty="0">
                <a:latin typeface="Abadi-LightItalicPL"/>
                <a:cs typeface="Abadi-LightItalicPL"/>
              </a:rPr>
              <a:t>Exponential	</a:t>
            </a:r>
            <a:r>
              <a:rPr sz="4200" b="0" i="1" spc="-25" dirty="0">
                <a:latin typeface="Abadi-LightItalicPL"/>
                <a:cs typeface="Abadi-LightItalicPL"/>
              </a:rPr>
              <a:t>Growth	</a:t>
            </a:r>
            <a:r>
              <a:rPr sz="4200" b="0" i="1" spc="-30" dirty="0">
                <a:latin typeface="Abadi-LightItalicPL"/>
                <a:cs typeface="Abadi-LightItalicPL"/>
              </a:rPr>
              <a:t>of	</a:t>
            </a:r>
            <a:r>
              <a:rPr sz="4200" b="0" i="1" spc="-70" dirty="0">
                <a:latin typeface="Abadi-LightItalicPL"/>
                <a:cs typeface="Abadi-LightItalicPL"/>
              </a:rPr>
              <a:t>Zebra	</a:t>
            </a:r>
            <a:r>
              <a:rPr sz="4200" b="0" i="1" spc="-35" dirty="0">
                <a:latin typeface="Abadi-LightItalicPL"/>
                <a:cs typeface="Abadi-LightItalicPL"/>
              </a:rPr>
              <a:t>and	</a:t>
            </a:r>
            <a:r>
              <a:rPr sz="4200" b="0" i="1" spc="-50" dirty="0">
                <a:latin typeface="Abadi-LightItalicPL"/>
                <a:cs typeface="Abadi-LightItalicPL"/>
              </a:rPr>
              <a:t>Quagga	Mussels</a:t>
            </a:r>
            <a:endParaRPr sz="4200">
              <a:latin typeface="Abadi-LightItalicPL"/>
              <a:cs typeface="Abadi-LightItalicPL"/>
            </a:endParaRPr>
          </a:p>
        </p:txBody>
      </p:sp>
      <p:sp>
        <p:nvSpPr>
          <p:cNvPr id="8" name="object 8"/>
          <p:cNvSpPr/>
          <p:nvPr/>
        </p:nvSpPr>
        <p:spPr>
          <a:xfrm>
            <a:off x="9504044" y="5568950"/>
            <a:ext cx="3500754" cy="25527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272216" y="5568950"/>
            <a:ext cx="5231828" cy="302768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9504044" y="7753350"/>
            <a:ext cx="3500754" cy="368300"/>
          </a:xfrm>
          <a:custGeom>
            <a:avLst/>
            <a:gdLst/>
            <a:ahLst/>
            <a:cxnLst/>
            <a:rect l="l" t="t" r="r" b="b"/>
            <a:pathLst>
              <a:path w="3500754" h="368300">
                <a:moveTo>
                  <a:pt x="0" y="368300"/>
                </a:moveTo>
                <a:lnTo>
                  <a:pt x="3500754" y="368300"/>
                </a:lnTo>
                <a:lnTo>
                  <a:pt x="3500754" y="0"/>
                </a:lnTo>
                <a:lnTo>
                  <a:pt x="0" y="0"/>
                </a:lnTo>
                <a:lnTo>
                  <a:pt x="0" y="368300"/>
                </a:lnTo>
                <a:close/>
              </a:path>
            </a:pathLst>
          </a:custGeom>
          <a:solidFill>
            <a:srgbClr val="005459">
              <a:alpha val="69999"/>
            </a:srgbClr>
          </a:solidFill>
        </p:spPr>
        <p:txBody>
          <a:bodyPr wrap="square" lIns="0" tIns="0" rIns="0" bIns="0" rtlCol="0"/>
          <a:lstStyle/>
          <a:p>
            <a:endParaRPr/>
          </a:p>
        </p:txBody>
      </p:sp>
      <p:sp>
        <p:nvSpPr>
          <p:cNvPr id="11" name="object 11"/>
          <p:cNvSpPr txBox="1"/>
          <p:nvPr/>
        </p:nvSpPr>
        <p:spPr>
          <a:xfrm>
            <a:off x="11750164" y="7858404"/>
            <a:ext cx="1165860" cy="14732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FFFFFF"/>
                </a:solidFill>
                <a:latin typeface="Abadi-PL"/>
                <a:cs typeface="Abadi-PL"/>
              </a:rPr>
              <a:t>Vitali Hulai </a:t>
            </a:r>
            <a:r>
              <a:rPr sz="800" dirty="0">
                <a:solidFill>
                  <a:srgbClr val="FFFFFF"/>
                </a:solidFill>
                <a:latin typeface="Abadi-PL"/>
                <a:cs typeface="Abadi-PL"/>
              </a:rPr>
              <a:t>/</a:t>
            </a:r>
            <a:r>
              <a:rPr sz="800" spc="-60" dirty="0">
                <a:solidFill>
                  <a:srgbClr val="FFFFFF"/>
                </a:solidFill>
                <a:latin typeface="Abadi-PL"/>
                <a:cs typeface="Abadi-PL"/>
              </a:rPr>
              <a:t> </a:t>
            </a:r>
            <a:r>
              <a:rPr sz="800" spc="10" dirty="0">
                <a:solidFill>
                  <a:srgbClr val="FFFFFF"/>
                </a:solidFill>
                <a:latin typeface="Abadi-PL"/>
                <a:cs typeface="Abadi-PL"/>
              </a:rPr>
              <a:t>Shutterstock</a:t>
            </a:r>
            <a:endParaRPr sz="800">
              <a:latin typeface="Abadi-PL"/>
              <a:cs typeface="Abadi-PL"/>
            </a:endParaRPr>
          </a:p>
        </p:txBody>
      </p:sp>
      <p:sp>
        <p:nvSpPr>
          <p:cNvPr id="13" name="object 13"/>
          <p:cNvSpPr txBox="1"/>
          <p:nvPr/>
        </p:nvSpPr>
        <p:spPr>
          <a:xfrm>
            <a:off x="10933158" y="8863786"/>
            <a:ext cx="1322705"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Dan Kosmayer </a:t>
            </a:r>
            <a:r>
              <a:rPr sz="800" dirty="0">
                <a:solidFill>
                  <a:srgbClr val="FFFFFF"/>
                </a:solidFill>
                <a:latin typeface="Abadi-PL"/>
                <a:cs typeface="Abadi-PL"/>
              </a:rPr>
              <a:t>/</a:t>
            </a:r>
            <a:r>
              <a:rPr sz="800" spc="-70" dirty="0">
                <a:solidFill>
                  <a:srgbClr val="FFFFFF"/>
                </a:solidFill>
                <a:latin typeface="Abadi-PL"/>
                <a:cs typeface="Abadi-PL"/>
              </a:rPr>
              <a:t> </a:t>
            </a:r>
            <a:r>
              <a:rPr sz="800" spc="10" dirty="0">
                <a:solidFill>
                  <a:srgbClr val="FFFFFF"/>
                </a:solidFill>
                <a:latin typeface="Abadi-PL"/>
                <a:cs typeface="Abadi-PL"/>
              </a:rPr>
              <a:t>Shutterstock</a:t>
            </a:r>
            <a:endParaRPr sz="800">
              <a:latin typeface="Abadi-PL"/>
              <a:cs typeface="Abadi-PL"/>
            </a:endParaRPr>
          </a:p>
        </p:txBody>
      </p:sp>
      <p:sp>
        <p:nvSpPr>
          <p:cNvPr id="12" name="object 12"/>
          <p:cNvSpPr txBox="1"/>
          <p:nvPr/>
        </p:nvSpPr>
        <p:spPr>
          <a:xfrm>
            <a:off x="4272216" y="8225281"/>
            <a:ext cx="5232400" cy="371475"/>
          </a:xfrm>
          <a:prstGeom prst="rect">
            <a:avLst/>
          </a:prstGeom>
          <a:solidFill>
            <a:srgbClr val="005459">
              <a:alpha val="69999"/>
            </a:srgbClr>
          </a:solidFill>
        </p:spPr>
        <p:txBody>
          <a:bodyPr vert="horz" wrap="square" lIns="0" tIns="635" rIns="0" bIns="0" rtlCol="0">
            <a:spAutoFit/>
          </a:bodyPr>
          <a:lstStyle/>
          <a:p>
            <a:pPr>
              <a:lnSpc>
                <a:spcPct val="100000"/>
              </a:lnSpc>
              <a:spcBef>
                <a:spcPts val="5"/>
              </a:spcBef>
            </a:pPr>
            <a:endParaRPr sz="800">
              <a:latin typeface="Times New Roman"/>
              <a:cs typeface="Times New Roman"/>
            </a:endParaRPr>
          </a:p>
          <a:p>
            <a:pPr marR="106680" algn="r">
              <a:lnSpc>
                <a:spcPct val="100000"/>
              </a:lnSpc>
            </a:pPr>
            <a:r>
              <a:rPr sz="800" dirty="0">
                <a:solidFill>
                  <a:srgbClr val="FFFFFF"/>
                </a:solidFill>
                <a:latin typeface="Abadi-PL"/>
                <a:cs typeface="Abadi-PL"/>
              </a:rPr>
              <a:t>Mike Quigley, </a:t>
            </a:r>
            <a:r>
              <a:rPr sz="800" spc="5" dirty="0">
                <a:solidFill>
                  <a:srgbClr val="FFFFFF"/>
                </a:solidFill>
                <a:latin typeface="Abadi-PL"/>
                <a:cs typeface="Abadi-PL"/>
              </a:rPr>
              <a:t>NOAA,</a:t>
            </a:r>
            <a:r>
              <a:rPr sz="800" spc="-65" dirty="0">
                <a:solidFill>
                  <a:srgbClr val="FFFFFF"/>
                </a:solidFill>
                <a:latin typeface="Abadi-PL"/>
                <a:cs typeface="Abadi-PL"/>
              </a:rPr>
              <a:t> </a:t>
            </a:r>
            <a:r>
              <a:rPr sz="800" spc="5" dirty="0">
                <a:solidFill>
                  <a:srgbClr val="FFFFFF"/>
                </a:solidFill>
                <a:latin typeface="Abadi-PL"/>
                <a:cs typeface="Abadi-PL"/>
              </a:rPr>
              <a:t>Bugwood.org</a:t>
            </a:r>
            <a:endParaRPr sz="800">
              <a:latin typeface="Abadi-PL"/>
              <a:cs typeface="Abadi-P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782300" y="8737600"/>
            <a:ext cx="2222500" cy="381000"/>
          </a:xfrm>
          <a:custGeom>
            <a:avLst/>
            <a:gdLst/>
            <a:ahLst/>
            <a:cxnLst/>
            <a:rect l="l" t="t" r="r" b="b"/>
            <a:pathLst>
              <a:path w="2222500" h="381000">
                <a:moveTo>
                  <a:pt x="0" y="381000"/>
                </a:moveTo>
                <a:lnTo>
                  <a:pt x="2222500" y="381000"/>
                </a:lnTo>
                <a:lnTo>
                  <a:pt x="22225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98827" y="8302666"/>
            <a:ext cx="727024" cy="72703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0"/>
            <a:ext cx="13004800" cy="2120900"/>
          </a:xfrm>
          <a:custGeom>
            <a:avLst/>
            <a:gdLst/>
            <a:ahLst/>
            <a:cxnLst/>
            <a:rect l="l" t="t" r="r" b="b"/>
            <a:pathLst>
              <a:path w="13004800" h="2120900">
                <a:moveTo>
                  <a:pt x="0" y="2120900"/>
                </a:moveTo>
                <a:lnTo>
                  <a:pt x="13004800" y="2120900"/>
                </a:lnTo>
                <a:lnTo>
                  <a:pt x="13004800" y="0"/>
                </a:lnTo>
                <a:lnTo>
                  <a:pt x="0" y="0"/>
                </a:lnTo>
                <a:lnTo>
                  <a:pt x="0" y="2120900"/>
                </a:lnTo>
                <a:close/>
              </a:path>
            </a:pathLst>
          </a:custGeom>
          <a:solidFill>
            <a:srgbClr val="005459">
              <a:alpha val="69999"/>
            </a:srgbClr>
          </a:solidFill>
        </p:spPr>
        <p:txBody>
          <a:bodyPr wrap="square" lIns="0" tIns="0" rIns="0" bIns="0" rtlCol="0"/>
          <a:lstStyle/>
          <a:p>
            <a:endParaRPr/>
          </a:p>
        </p:txBody>
      </p:sp>
      <p:sp>
        <p:nvSpPr>
          <p:cNvPr id="7" name="object 7"/>
          <p:cNvSpPr txBox="1">
            <a:spLocks noGrp="1"/>
          </p:cNvSpPr>
          <p:nvPr>
            <p:ph type="title"/>
          </p:nvPr>
        </p:nvSpPr>
        <p:spPr>
          <a:xfrm>
            <a:off x="1066651" y="550167"/>
            <a:ext cx="10871835" cy="1000760"/>
          </a:xfrm>
          <a:prstGeom prst="rect">
            <a:avLst/>
          </a:prstGeom>
        </p:spPr>
        <p:txBody>
          <a:bodyPr vert="horz" wrap="square" lIns="0" tIns="12700" rIns="0" bIns="0" rtlCol="0">
            <a:spAutoFit/>
          </a:bodyPr>
          <a:lstStyle/>
          <a:p>
            <a:pPr marL="12700">
              <a:lnSpc>
                <a:spcPct val="100000"/>
              </a:lnSpc>
              <a:spcBef>
                <a:spcPts val="100"/>
              </a:spcBef>
            </a:pPr>
            <a:r>
              <a:rPr sz="6400" spc="25" dirty="0"/>
              <a:t>VISITING </a:t>
            </a:r>
            <a:r>
              <a:rPr sz="6400" spc="40" dirty="0"/>
              <a:t>[INSERT</a:t>
            </a:r>
            <a:r>
              <a:rPr sz="6400" spc="170" dirty="0"/>
              <a:t> </a:t>
            </a:r>
            <a:r>
              <a:rPr sz="6400" spc="-85" dirty="0"/>
              <a:t>LOCATION]</a:t>
            </a:r>
            <a:endParaRPr sz="6400"/>
          </a:p>
        </p:txBody>
      </p:sp>
      <p:sp>
        <p:nvSpPr>
          <p:cNvPr id="8" name="object 8"/>
          <p:cNvSpPr txBox="1"/>
          <p:nvPr/>
        </p:nvSpPr>
        <p:spPr>
          <a:xfrm>
            <a:off x="10954396" y="8863786"/>
            <a:ext cx="1301115" cy="140970"/>
          </a:xfrm>
          <a:prstGeom prst="rect">
            <a:avLst/>
          </a:prstGeom>
        </p:spPr>
        <p:txBody>
          <a:bodyPr vert="horz" wrap="square" lIns="0" tIns="1270" rIns="0" bIns="0" rtlCol="0">
            <a:spAutoFit/>
          </a:bodyPr>
          <a:lstStyle/>
          <a:p>
            <a:pPr marL="12700">
              <a:lnSpc>
                <a:spcPct val="100000"/>
              </a:lnSpc>
              <a:spcBef>
                <a:spcPts val="10"/>
              </a:spcBef>
            </a:pPr>
            <a:r>
              <a:rPr sz="800" spc="10" dirty="0">
                <a:solidFill>
                  <a:srgbClr val="FFFFFF"/>
                </a:solidFill>
                <a:latin typeface="Abadi-PL"/>
                <a:cs typeface="Abadi-PL"/>
              </a:rPr>
              <a:t>Michael </a:t>
            </a:r>
            <a:r>
              <a:rPr sz="800" dirty="0">
                <a:solidFill>
                  <a:srgbClr val="FFFFFF"/>
                </a:solidFill>
                <a:latin typeface="Abadi-PL"/>
                <a:cs typeface="Abadi-PL"/>
              </a:rPr>
              <a:t>J. </a:t>
            </a:r>
            <a:r>
              <a:rPr sz="800" spc="5" dirty="0">
                <a:solidFill>
                  <a:srgbClr val="FFFFFF"/>
                </a:solidFill>
                <a:latin typeface="Abadi-PL"/>
                <a:cs typeface="Abadi-PL"/>
              </a:rPr>
              <a:t>Nevins </a:t>
            </a:r>
            <a:r>
              <a:rPr sz="800" dirty="0">
                <a:solidFill>
                  <a:srgbClr val="FFFFFF"/>
                </a:solidFill>
                <a:latin typeface="Abadi-PL"/>
                <a:cs typeface="Abadi-PL"/>
              </a:rPr>
              <a:t>/ </a:t>
            </a:r>
            <a:r>
              <a:rPr sz="800" spc="5" dirty="0">
                <a:solidFill>
                  <a:srgbClr val="FFFFFF"/>
                </a:solidFill>
                <a:latin typeface="Abadi-PL"/>
                <a:cs typeface="Abadi-PL"/>
              </a:rPr>
              <a:t>U.S.</a:t>
            </a:r>
            <a:r>
              <a:rPr sz="800" spc="-60" dirty="0">
                <a:solidFill>
                  <a:srgbClr val="FFFFFF"/>
                </a:solidFill>
                <a:latin typeface="Abadi-PL"/>
                <a:cs typeface="Abadi-PL"/>
              </a:rPr>
              <a:t> </a:t>
            </a:r>
            <a:r>
              <a:rPr sz="800" dirty="0">
                <a:solidFill>
                  <a:srgbClr val="FFFFFF"/>
                </a:solidFill>
                <a:latin typeface="Abadi-PL"/>
                <a:cs typeface="Abadi-PL"/>
              </a:rPr>
              <a:t>Army</a:t>
            </a:r>
            <a:endParaRPr sz="800">
              <a:latin typeface="Abadi-PL"/>
              <a:cs typeface="Abadi-P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3296920"/>
            <a:ext cx="3500754" cy="3556000"/>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10782300" y="8737600"/>
            <a:ext cx="2222500" cy="381000"/>
          </a:xfrm>
          <a:custGeom>
            <a:avLst/>
            <a:gdLst/>
            <a:ahLst/>
            <a:cxnLst/>
            <a:rect l="l" t="t" r="r" b="b"/>
            <a:pathLst>
              <a:path w="2222500" h="381000">
                <a:moveTo>
                  <a:pt x="0" y="381000"/>
                </a:moveTo>
                <a:lnTo>
                  <a:pt x="2222500" y="381000"/>
                </a:lnTo>
                <a:lnTo>
                  <a:pt x="22225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5" name="object 5"/>
          <p:cNvSpPr/>
          <p:nvPr/>
        </p:nvSpPr>
        <p:spPr>
          <a:xfrm>
            <a:off x="774697" y="8339612"/>
            <a:ext cx="844257" cy="67343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798827" y="8302666"/>
            <a:ext cx="727024" cy="72703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6481571"/>
            <a:ext cx="3500754" cy="371475"/>
          </a:xfrm>
          <a:custGeom>
            <a:avLst/>
            <a:gdLst/>
            <a:ahLst/>
            <a:cxnLst/>
            <a:rect l="l" t="t" r="r" b="b"/>
            <a:pathLst>
              <a:path w="3500754" h="371475">
                <a:moveTo>
                  <a:pt x="0" y="371347"/>
                </a:moveTo>
                <a:lnTo>
                  <a:pt x="3500754" y="371347"/>
                </a:lnTo>
                <a:lnTo>
                  <a:pt x="3500754" y="0"/>
                </a:lnTo>
                <a:lnTo>
                  <a:pt x="0" y="0"/>
                </a:lnTo>
                <a:lnTo>
                  <a:pt x="0" y="371347"/>
                </a:lnTo>
                <a:close/>
              </a:path>
            </a:pathLst>
          </a:custGeom>
          <a:solidFill>
            <a:srgbClr val="005459">
              <a:alpha val="69999"/>
            </a:srgbClr>
          </a:solidFill>
        </p:spPr>
        <p:txBody>
          <a:bodyPr wrap="square" lIns="0" tIns="0" rIns="0" bIns="0" rtlCol="0"/>
          <a:lstStyle/>
          <a:p>
            <a:endParaRPr/>
          </a:p>
        </p:txBody>
      </p:sp>
      <p:sp>
        <p:nvSpPr>
          <p:cNvPr id="8" name="object 8"/>
          <p:cNvSpPr txBox="1"/>
          <p:nvPr/>
        </p:nvSpPr>
        <p:spPr>
          <a:xfrm>
            <a:off x="3074221" y="6586626"/>
            <a:ext cx="321945" cy="14732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FFFFFF"/>
                </a:solidFill>
                <a:latin typeface="Abadi-PL"/>
                <a:cs typeface="Abadi-PL"/>
              </a:rPr>
              <a:t>U</a:t>
            </a:r>
            <a:r>
              <a:rPr sz="800" dirty="0">
                <a:solidFill>
                  <a:srgbClr val="FFFFFF"/>
                </a:solidFill>
                <a:latin typeface="Abadi-PL"/>
                <a:cs typeface="Abadi-PL"/>
              </a:rPr>
              <a:t>S</a:t>
            </a:r>
            <a:r>
              <a:rPr sz="800" spc="-15" dirty="0">
                <a:solidFill>
                  <a:srgbClr val="FFFFFF"/>
                </a:solidFill>
                <a:latin typeface="Abadi-PL"/>
                <a:cs typeface="Abadi-PL"/>
              </a:rPr>
              <a:t>A</a:t>
            </a:r>
            <a:r>
              <a:rPr sz="800" spc="15" dirty="0">
                <a:solidFill>
                  <a:srgbClr val="FFFFFF"/>
                </a:solidFill>
                <a:latin typeface="Abadi-PL"/>
                <a:cs typeface="Abadi-PL"/>
              </a:rPr>
              <a:t>C</a:t>
            </a:r>
            <a:r>
              <a:rPr sz="800" dirty="0">
                <a:solidFill>
                  <a:srgbClr val="FFFFFF"/>
                </a:solidFill>
                <a:latin typeface="Abadi-PL"/>
                <a:cs typeface="Abadi-PL"/>
              </a:rPr>
              <a:t>E</a:t>
            </a:r>
            <a:endParaRPr sz="800">
              <a:latin typeface="Abadi-PL"/>
              <a:cs typeface="Abadi-PL"/>
            </a:endParaRPr>
          </a:p>
        </p:txBody>
      </p:sp>
      <p:sp>
        <p:nvSpPr>
          <p:cNvPr id="9" name="object 9"/>
          <p:cNvSpPr/>
          <p:nvPr/>
        </p:nvSpPr>
        <p:spPr>
          <a:xfrm>
            <a:off x="0" y="0"/>
            <a:ext cx="13004800" cy="2120900"/>
          </a:xfrm>
          <a:custGeom>
            <a:avLst/>
            <a:gdLst/>
            <a:ahLst/>
            <a:cxnLst/>
            <a:rect l="l" t="t" r="r" b="b"/>
            <a:pathLst>
              <a:path w="13004800" h="2120900">
                <a:moveTo>
                  <a:pt x="0" y="2120900"/>
                </a:moveTo>
                <a:lnTo>
                  <a:pt x="13004800" y="2120900"/>
                </a:lnTo>
                <a:lnTo>
                  <a:pt x="13004800" y="0"/>
                </a:lnTo>
                <a:lnTo>
                  <a:pt x="0" y="0"/>
                </a:lnTo>
                <a:lnTo>
                  <a:pt x="0" y="2120900"/>
                </a:lnTo>
                <a:close/>
              </a:path>
            </a:pathLst>
          </a:custGeom>
          <a:solidFill>
            <a:srgbClr val="005459">
              <a:alpha val="69999"/>
            </a:srgbClr>
          </a:solidFill>
        </p:spPr>
        <p:txBody>
          <a:bodyPr wrap="square" lIns="0" tIns="0" rIns="0" bIns="0" rtlCol="0"/>
          <a:lstStyle/>
          <a:p>
            <a:endParaRPr/>
          </a:p>
        </p:txBody>
      </p:sp>
      <p:sp>
        <p:nvSpPr>
          <p:cNvPr id="10" name="object 10"/>
          <p:cNvSpPr txBox="1">
            <a:spLocks noGrp="1"/>
          </p:cNvSpPr>
          <p:nvPr>
            <p:ph type="title"/>
          </p:nvPr>
        </p:nvSpPr>
        <p:spPr>
          <a:xfrm>
            <a:off x="1066651" y="550167"/>
            <a:ext cx="10871835" cy="1000760"/>
          </a:xfrm>
          <a:prstGeom prst="rect">
            <a:avLst/>
          </a:prstGeom>
        </p:spPr>
        <p:txBody>
          <a:bodyPr vert="horz" wrap="square" lIns="0" tIns="12700" rIns="0" bIns="0" rtlCol="0">
            <a:spAutoFit/>
          </a:bodyPr>
          <a:lstStyle/>
          <a:p>
            <a:pPr marL="12700">
              <a:lnSpc>
                <a:spcPct val="100000"/>
              </a:lnSpc>
              <a:spcBef>
                <a:spcPts val="100"/>
              </a:spcBef>
            </a:pPr>
            <a:r>
              <a:rPr sz="6400" spc="25" dirty="0"/>
              <a:t>VISITING </a:t>
            </a:r>
            <a:r>
              <a:rPr sz="6400" spc="40" dirty="0"/>
              <a:t>[INSERT</a:t>
            </a:r>
            <a:r>
              <a:rPr sz="6400" spc="170" dirty="0"/>
              <a:t> </a:t>
            </a:r>
            <a:r>
              <a:rPr sz="6400" spc="-85" dirty="0"/>
              <a:t>LOCATION]</a:t>
            </a:r>
            <a:endParaRPr sz="6400"/>
          </a:p>
        </p:txBody>
      </p:sp>
      <p:sp>
        <p:nvSpPr>
          <p:cNvPr id="11" name="object 11"/>
          <p:cNvSpPr txBox="1"/>
          <p:nvPr/>
        </p:nvSpPr>
        <p:spPr>
          <a:xfrm>
            <a:off x="10954396" y="8863786"/>
            <a:ext cx="1301115" cy="140970"/>
          </a:xfrm>
          <a:prstGeom prst="rect">
            <a:avLst/>
          </a:prstGeom>
        </p:spPr>
        <p:txBody>
          <a:bodyPr vert="horz" wrap="square" lIns="0" tIns="1270" rIns="0" bIns="0" rtlCol="0">
            <a:spAutoFit/>
          </a:bodyPr>
          <a:lstStyle/>
          <a:p>
            <a:pPr marL="12700">
              <a:lnSpc>
                <a:spcPct val="100000"/>
              </a:lnSpc>
              <a:spcBef>
                <a:spcPts val="10"/>
              </a:spcBef>
            </a:pPr>
            <a:r>
              <a:rPr sz="800" spc="10" dirty="0">
                <a:solidFill>
                  <a:srgbClr val="FFFFFF"/>
                </a:solidFill>
                <a:latin typeface="Abadi-PL"/>
                <a:cs typeface="Abadi-PL"/>
              </a:rPr>
              <a:t>Michael </a:t>
            </a:r>
            <a:r>
              <a:rPr sz="800" dirty="0">
                <a:solidFill>
                  <a:srgbClr val="FFFFFF"/>
                </a:solidFill>
                <a:latin typeface="Abadi-PL"/>
                <a:cs typeface="Abadi-PL"/>
              </a:rPr>
              <a:t>J. </a:t>
            </a:r>
            <a:r>
              <a:rPr sz="800" spc="5" dirty="0">
                <a:solidFill>
                  <a:srgbClr val="FFFFFF"/>
                </a:solidFill>
                <a:latin typeface="Abadi-PL"/>
                <a:cs typeface="Abadi-PL"/>
              </a:rPr>
              <a:t>Nevins </a:t>
            </a:r>
            <a:r>
              <a:rPr sz="800" dirty="0">
                <a:solidFill>
                  <a:srgbClr val="FFFFFF"/>
                </a:solidFill>
                <a:latin typeface="Abadi-PL"/>
                <a:cs typeface="Abadi-PL"/>
              </a:rPr>
              <a:t>/ </a:t>
            </a:r>
            <a:r>
              <a:rPr sz="800" spc="5" dirty="0">
                <a:solidFill>
                  <a:srgbClr val="FFFFFF"/>
                </a:solidFill>
                <a:latin typeface="Abadi-PL"/>
                <a:cs typeface="Abadi-PL"/>
              </a:rPr>
              <a:t>U.S.</a:t>
            </a:r>
            <a:r>
              <a:rPr sz="800" spc="-60" dirty="0">
                <a:solidFill>
                  <a:srgbClr val="FFFFFF"/>
                </a:solidFill>
                <a:latin typeface="Abadi-PL"/>
                <a:cs typeface="Abadi-PL"/>
              </a:rPr>
              <a:t> </a:t>
            </a:r>
            <a:r>
              <a:rPr sz="800" dirty="0">
                <a:solidFill>
                  <a:srgbClr val="FFFFFF"/>
                </a:solidFill>
                <a:latin typeface="Abadi-PL"/>
                <a:cs typeface="Abadi-PL"/>
              </a:rPr>
              <a:t>Army</a:t>
            </a:r>
            <a:endParaRPr sz="800">
              <a:latin typeface="Abadi-PL"/>
              <a:cs typeface="Abadi-P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9507296" y="3296920"/>
            <a:ext cx="3497503" cy="3556000"/>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0" y="3296920"/>
            <a:ext cx="3500754" cy="35560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10782300" y="8737600"/>
            <a:ext cx="2222500" cy="381000"/>
          </a:xfrm>
          <a:custGeom>
            <a:avLst/>
            <a:gdLst/>
            <a:ahLst/>
            <a:cxnLst/>
            <a:rect l="l" t="t" r="r" b="b"/>
            <a:pathLst>
              <a:path w="2222500" h="381000">
                <a:moveTo>
                  <a:pt x="0" y="381000"/>
                </a:moveTo>
                <a:lnTo>
                  <a:pt x="2222500" y="381000"/>
                </a:lnTo>
                <a:lnTo>
                  <a:pt x="22225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774697" y="8339612"/>
            <a:ext cx="844257" cy="67343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798827" y="8302666"/>
            <a:ext cx="727024" cy="72703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507283" y="6481571"/>
            <a:ext cx="3497579" cy="371475"/>
          </a:xfrm>
          <a:custGeom>
            <a:avLst/>
            <a:gdLst/>
            <a:ahLst/>
            <a:cxnLst/>
            <a:rect l="l" t="t" r="r" b="b"/>
            <a:pathLst>
              <a:path w="3497580" h="371475">
                <a:moveTo>
                  <a:pt x="0" y="371347"/>
                </a:moveTo>
                <a:lnTo>
                  <a:pt x="3497516" y="371347"/>
                </a:lnTo>
                <a:lnTo>
                  <a:pt x="3497516" y="0"/>
                </a:lnTo>
                <a:lnTo>
                  <a:pt x="0" y="0"/>
                </a:lnTo>
                <a:lnTo>
                  <a:pt x="0" y="371347"/>
                </a:lnTo>
                <a:close/>
              </a:path>
            </a:pathLst>
          </a:custGeom>
          <a:solidFill>
            <a:srgbClr val="005459">
              <a:alpha val="69999"/>
            </a:srgbClr>
          </a:solidFill>
        </p:spPr>
        <p:txBody>
          <a:bodyPr wrap="square" lIns="0" tIns="0" rIns="0" bIns="0" rtlCol="0"/>
          <a:lstStyle/>
          <a:p>
            <a:endParaRPr/>
          </a:p>
        </p:txBody>
      </p:sp>
      <p:sp>
        <p:nvSpPr>
          <p:cNvPr id="9" name="object 9"/>
          <p:cNvSpPr txBox="1"/>
          <p:nvPr/>
        </p:nvSpPr>
        <p:spPr>
          <a:xfrm>
            <a:off x="12581508" y="6586626"/>
            <a:ext cx="321945" cy="14732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FFFFFF"/>
                </a:solidFill>
                <a:latin typeface="Abadi-PL"/>
                <a:cs typeface="Abadi-PL"/>
              </a:rPr>
              <a:t>U</a:t>
            </a:r>
            <a:r>
              <a:rPr sz="800" dirty="0">
                <a:solidFill>
                  <a:srgbClr val="FFFFFF"/>
                </a:solidFill>
                <a:latin typeface="Abadi-PL"/>
                <a:cs typeface="Abadi-PL"/>
              </a:rPr>
              <a:t>S</a:t>
            </a:r>
            <a:r>
              <a:rPr sz="800" spc="-15" dirty="0">
                <a:solidFill>
                  <a:srgbClr val="FFFFFF"/>
                </a:solidFill>
                <a:latin typeface="Abadi-PL"/>
                <a:cs typeface="Abadi-PL"/>
              </a:rPr>
              <a:t>A</a:t>
            </a:r>
            <a:r>
              <a:rPr sz="800" spc="15" dirty="0">
                <a:solidFill>
                  <a:srgbClr val="FFFFFF"/>
                </a:solidFill>
                <a:latin typeface="Abadi-PL"/>
                <a:cs typeface="Abadi-PL"/>
              </a:rPr>
              <a:t>C</a:t>
            </a:r>
            <a:r>
              <a:rPr sz="800" dirty="0">
                <a:solidFill>
                  <a:srgbClr val="FFFFFF"/>
                </a:solidFill>
                <a:latin typeface="Abadi-PL"/>
                <a:cs typeface="Abadi-PL"/>
              </a:rPr>
              <a:t>E</a:t>
            </a:r>
            <a:endParaRPr sz="800">
              <a:latin typeface="Abadi-PL"/>
              <a:cs typeface="Abadi-PL"/>
            </a:endParaRPr>
          </a:p>
        </p:txBody>
      </p:sp>
      <p:sp>
        <p:nvSpPr>
          <p:cNvPr id="10" name="object 10"/>
          <p:cNvSpPr/>
          <p:nvPr/>
        </p:nvSpPr>
        <p:spPr>
          <a:xfrm>
            <a:off x="0" y="6481571"/>
            <a:ext cx="3500754" cy="371475"/>
          </a:xfrm>
          <a:custGeom>
            <a:avLst/>
            <a:gdLst/>
            <a:ahLst/>
            <a:cxnLst/>
            <a:rect l="l" t="t" r="r" b="b"/>
            <a:pathLst>
              <a:path w="3500754" h="371475">
                <a:moveTo>
                  <a:pt x="0" y="371347"/>
                </a:moveTo>
                <a:lnTo>
                  <a:pt x="3500754" y="371347"/>
                </a:lnTo>
                <a:lnTo>
                  <a:pt x="3500754" y="0"/>
                </a:lnTo>
                <a:lnTo>
                  <a:pt x="0" y="0"/>
                </a:lnTo>
                <a:lnTo>
                  <a:pt x="0" y="371347"/>
                </a:lnTo>
                <a:close/>
              </a:path>
            </a:pathLst>
          </a:custGeom>
          <a:solidFill>
            <a:srgbClr val="005459">
              <a:alpha val="69999"/>
            </a:srgbClr>
          </a:solidFill>
        </p:spPr>
        <p:txBody>
          <a:bodyPr wrap="square" lIns="0" tIns="0" rIns="0" bIns="0" rtlCol="0"/>
          <a:lstStyle/>
          <a:p>
            <a:endParaRPr/>
          </a:p>
        </p:txBody>
      </p:sp>
      <p:sp>
        <p:nvSpPr>
          <p:cNvPr id="11" name="object 11"/>
          <p:cNvSpPr txBox="1"/>
          <p:nvPr/>
        </p:nvSpPr>
        <p:spPr>
          <a:xfrm>
            <a:off x="3074221" y="6586626"/>
            <a:ext cx="321945" cy="14732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FFFFFF"/>
                </a:solidFill>
                <a:latin typeface="Abadi-PL"/>
                <a:cs typeface="Abadi-PL"/>
              </a:rPr>
              <a:t>U</a:t>
            </a:r>
            <a:r>
              <a:rPr sz="800" dirty="0">
                <a:solidFill>
                  <a:srgbClr val="FFFFFF"/>
                </a:solidFill>
                <a:latin typeface="Abadi-PL"/>
                <a:cs typeface="Abadi-PL"/>
              </a:rPr>
              <a:t>S</a:t>
            </a:r>
            <a:r>
              <a:rPr sz="800" spc="-15" dirty="0">
                <a:solidFill>
                  <a:srgbClr val="FFFFFF"/>
                </a:solidFill>
                <a:latin typeface="Abadi-PL"/>
                <a:cs typeface="Abadi-PL"/>
              </a:rPr>
              <a:t>A</a:t>
            </a:r>
            <a:r>
              <a:rPr sz="800" spc="15" dirty="0">
                <a:solidFill>
                  <a:srgbClr val="FFFFFF"/>
                </a:solidFill>
                <a:latin typeface="Abadi-PL"/>
                <a:cs typeface="Abadi-PL"/>
              </a:rPr>
              <a:t>C</a:t>
            </a:r>
            <a:r>
              <a:rPr sz="800" dirty="0">
                <a:solidFill>
                  <a:srgbClr val="FFFFFF"/>
                </a:solidFill>
                <a:latin typeface="Abadi-PL"/>
                <a:cs typeface="Abadi-PL"/>
              </a:rPr>
              <a:t>E</a:t>
            </a:r>
            <a:endParaRPr sz="800">
              <a:latin typeface="Abadi-PL"/>
              <a:cs typeface="Abadi-PL"/>
            </a:endParaRPr>
          </a:p>
        </p:txBody>
      </p:sp>
      <p:sp>
        <p:nvSpPr>
          <p:cNvPr id="12" name="object 12"/>
          <p:cNvSpPr/>
          <p:nvPr/>
        </p:nvSpPr>
        <p:spPr>
          <a:xfrm>
            <a:off x="0" y="0"/>
            <a:ext cx="13004800" cy="2120900"/>
          </a:xfrm>
          <a:custGeom>
            <a:avLst/>
            <a:gdLst/>
            <a:ahLst/>
            <a:cxnLst/>
            <a:rect l="l" t="t" r="r" b="b"/>
            <a:pathLst>
              <a:path w="13004800" h="2120900">
                <a:moveTo>
                  <a:pt x="0" y="2120900"/>
                </a:moveTo>
                <a:lnTo>
                  <a:pt x="13004800" y="2120900"/>
                </a:lnTo>
                <a:lnTo>
                  <a:pt x="13004800" y="0"/>
                </a:lnTo>
                <a:lnTo>
                  <a:pt x="0" y="0"/>
                </a:lnTo>
                <a:lnTo>
                  <a:pt x="0" y="2120900"/>
                </a:lnTo>
                <a:close/>
              </a:path>
            </a:pathLst>
          </a:custGeom>
          <a:solidFill>
            <a:srgbClr val="005459">
              <a:alpha val="69999"/>
            </a:srgbClr>
          </a:solidFill>
        </p:spPr>
        <p:txBody>
          <a:bodyPr wrap="square" lIns="0" tIns="0" rIns="0" bIns="0" rtlCol="0"/>
          <a:lstStyle/>
          <a:p>
            <a:endParaRPr/>
          </a:p>
        </p:txBody>
      </p:sp>
      <p:sp>
        <p:nvSpPr>
          <p:cNvPr id="13" name="object 13"/>
          <p:cNvSpPr txBox="1">
            <a:spLocks noGrp="1"/>
          </p:cNvSpPr>
          <p:nvPr>
            <p:ph type="title"/>
          </p:nvPr>
        </p:nvSpPr>
        <p:spPr>
          <a:xfrm>
            <a:off x="1066651" y="550167"/>
            <a:ext cx="10871835" cy="1000760"/>
          </a:xfrm>
          <a:prstGeom prst="rect">
            <a:avLst/>
          </a:prstGeom>
        </p:spPr>
        <p:txBody>
          <a:bodyPr vert="horz" wrap="square" lIns="0" tIns="12700" rIns="0" bIns="0" rtlCol="0">
            <a:spAutoFit/>
          </a:bodyPr>
          <a:lstStyle/>
          <a:p>
            <a:pPr marL="12700">
              <a:lnSpc>
                <a:spcPct val="100000"/>
              </a:lnSpc>
              <a:spcBef>
                <a:spcPts val="100"/>
              </a:spcBef>
            </a:pPr>
            <a:r>
              <a:rPr sz="6400" spc="25" dirty="0"/>
              <a:t>VISITING </a:t>
            </a:r>
            <a:r>
              <a:rPr sz="6400" spc="40" dirty="0"/>
              <a:t>[INSERT</a:t>
            </a:r>
            <a:r>
              <a:rPr sz="6400" spc="170" dirty="0"/>
              <a:t> </a:t>
            </a:r>
            <a:r>
              <a:rPr sz="6400" spc="-85" dirty="0"/>
              <a:t>LOCATION]</a:t>
            </a:r>
            <a:endParaRPr sz="6400"/>
          </a:p>
        </p:txBody>
      </p:sp>
      <p:sp>
        <p:nvSpPr>
          <p:cNvPr id="14" name="object 14"/>
          <p:cNvSpPr txBox="1"/>
          <p:nvPr/>
        </p:nvSpPr>
        <p:spPr>
          <a:xfrm>
            <a:off x="10954396" y="8863786"/>
            <a:ext cx="1301115" cy="140970"/>
          </a:xfrm>
          <a:prstGeom prst="rect">
            <a:avLst/>
          </a:prstGeom>
        </p:spPr>
        <p:txBody>
          <a:bodyPr vert="horz" wrap="square" lIns="0" tIns="1270" rIns="0" bIns="0" rtlCol="0">
            <a:spAutoFit/>
          </a:bodyPr>
          <a:lstStyle/>
          <a:p>
            <a:pPr marL="12700">
              <a:lnSpc>
                <a:spcPct val="100000"/>
              </a:lnSpc>
              <a:spcBef>
                <a:spcPts val="10"/>
              </a:spcBef>
            </a:pPr>
            <a:r>
              <a:rPr sz="800" spc="10" dirty="0">
                <a:solidFill>
                  <a:srgbClr val="FFFFFF"/>
                </a:solidFill>
                <a:latin typeface="Abadi-PL"/>
                <a:cs typeface="Abadi-PL"/>
              </a:rPr>
              <a:t>Michael </a:t>
            </a:r>
            <a:r>
              <a:rPr sz="800" dirty="0">
                <a:solidFill>
                  <a:srgbClr val="FFFFFF"/>
                </a:solidFill>
                <a:latin typeface="Abadi-PL"/>
                <a:cs typeface="Abadi-PL"/>
              </a:rPr>
              <a:t>J. </a:t>
            </a:r>
            <a:r>
              <a:rPr sz="800" spc="5" dirty="0">
                <a:solidFill>
                  <a:srgbClr val="FFFFFF"/>
                </a:solidFill>
                <a:latin typeface="Abadi-PL"/>
                <a:cs typeface="Abadi-PL"/>
              </a:rPr>
              <a:t>Nevins </a:t>
            </a:r>
            <a:r>
              <a:rPr sz="800" dirty="0">
                <a:solidFill>
                  <a:srgbClr val="FFFFFF"/>
                </a:solidFill>
                <a:latin typeface="Abadi-PL"/>
                <a:cs typeface="Abadi-PL"/>
              </a:rPr>
              <a:t>/ </a:t>
            </a:r>
            <a:r>
              <a:rPr sz="800" spc="5" dirty="0">
                <a:solidFill>
                  <a:srgbClr val="FFFFFF"/>
                </a:solidFill>
                <a:latin typeface="Abadi-PL"/>
                <a:cs typeface="Abadi-PL"/>
              </a:rPr>
              <a:t>U.S.</a:t>
            </a:r>
            <a:r>
              <a:rPr sz="800" spc="-60" dirty="0">
                <a:solidFill>
                  <a:srgbClr val="FFFFFF"/>
                </a:solidFill>
                <a:latin typeface="Abadi-PL"/>
                <a:cs typeface="Abadi-PL"/>
              </a:rPr>
              <a:t> </a:t>
            </a:r>
            <a:r>
              <a:rPr sz="800" dirty="0">
                <a:solidFill>
                  <a:srgbClr val="FFFFFF"/>
                </a:solidFill>
                <a:latin typeface="Abadi-PL"/>
                <a:cs typeface="Abadi-PL"/>
              </a:rPr>
              <a:t>Army</a:t>
            </a:r>
            <a:endParaRPr sz="800">
              <a:latin typeface="Abadi-PL"/>
              <a:cs typeface="Abadi-P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9507296" y="3296920"/>
            <a:ext cx="3497503" cy="3556000"/>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0" y="3296920"/>
            <a:ext cx="3500754" cy="35560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10782300" y="8737600"/>
            <a:ext cx="2222500" cy="381000"/>
          </a:xfrm>
          <a:custGeom>
            <a:avLst/>
            <a:gdLst/>
            <a:ahLst/>
            <a:cxnLst/>
            <a:rect l="l" t="t" r="r" b="b"/>
            <a:pathLst>
              <a:path w="2222500" h="381000">
                <a:moveTo>
                  <a:pt x="0" y="381000"/>
                </a:moveTo>
                <a:lnTo>
                  <a:pt x="2222500" y="381000"/>
                </a:lnTo>
                <a:lnTo>
                  <a:pt x="22225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6" name="object 6"/>
          <p:cNvSpPr/>
          <p:nvPr/>
        </p:nvSpPr>
        <p:spPr>
          <a:xfrm>
            <a:off x="774697" y="8339612"/>
            <a:ext cx="844257" cy="67343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798827" y="8302666"/>
            <a:ext cx="727024" cy="72703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894454" y="3296920"/>
            <a:ext cx="5231828" cy="35560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507283" y="6481571"/>
            <a:ext cx="3497579" cy="371475"/>
          </a:xfrm>
          <a:custGeom>
            <a:avLst/>
            <a:gdLst/>
            <a:ahLst/>
            <a:cxnLst/>
            <a:rect l="l" t="t" r="r" b="b"/>
            <a:pathLst>
              <a:path w="3497580" h="371475">
                <a:moveTo>
                  <a:pt x="0" y="371347"/>
                </a:moveTo>
                <a:lnTo>
                  <a:pt x="3497516" y="371347"/>
                </a:lnTo>
                <a:lnTo>
                  <a:pt x="3497516" y="0"/>
                </a:lnTo>
                <a:lnTo>
                  <a:pt x="0" y="0"/>
                </a:lnTo>
                <a:lnTo>
                  <a:pt x="0" y="371347"/>
                </a:lnTo>
                <a:close/>
              </a:path>
            </a:pathLst>
          </a:custGeom>
          <a:solidFill>
            <a:srgbClr val="005459">
              <a:alpha val="69999"/>
            </a:srgbClr>
          </a:solidFill>
        </p:spPr>
        <p:txBody>
          <a:bodyPr wrap="square" lIns="0" tIns="0" rIns="0" bIns="0" rtlCol="0"/>
          <a:lstStyle/>
          <a:p>
            <a:endParaRPr/>
          </a:p>
        </p:txBody>
      </p:sp>
      <p:sp>
        <p:nvSpPr>
          <p:cNvPr id="10" name="object 10"/>
          <p:cNvSpPr txBox="1"/>
          <p:nvPr/>
        </p:nvSpPr>
        <p:spPr>
          <a:xfrm>
            <a:off x="12581508" y="6586626"/>
            <a:ext cx="321945" cy="14732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FFFFFF"/>
                </a:solidFill>
                <a:latin typeface="Abadi-PL"/>
                <a:cs typeface="Abadi-PL"/>
              </a:rPr>
              <a:t>U</a:t>
            </a:r>
            <a:r>
              <a:rPr sz="800" dirty="0">
                <a:solidFill>
                  <a:srgbClr val="FFFFFF"/>
                </a:solidFill>
                <a:latin typeface="Abadi-PL"/>
                <a:cs typeface="Abadi-PL"/>
              </a:rPr>
              <a:t>S</a:t>
            </a:r>
            <a:r>
              <a:rPr sz="800" spc="-15" dirty="0">
                <a:solidFill>
                  <a:srgbClr val="FFFFFF"/>
                </a:solidFill>
                <a:latin typeface="Abadi-PL"/>
                <a:cs typeface="Abadi-PL"/>
              </a:rPr>
              <a:t>A</a:t>
            </a:r>
            <a:r>
              <a:rPr sz="800" spc="15" dirty="0">
                <a:solidFill>
                  <a:srgbClr val="FFFFFF"/>
                </a:solidFill>
                <a:latin typeface="Abadi-PL"/>
                <a:cs typeface="Abadi-PL"/>
              </a:rPr>
              <a:t>C</a:t>
            </a:r>
            <a:r>
              <a:rPr sz="800" dirty="0">
                <a:solidFill>
                  <a:srgbClr val="FFFFFF"/>
                </a:solidFill>
                <a:latin typeface="Abadi-PL"/>
                <a:cs typeface="Abadi-PL"/>
              </a:rPr>
              <a:t>E</a:t>
            </a:r>
            <a:endParaRPr sz="800">
              <a:latin typeface="Abadi-PL"/>
              <a:cs typeface="Abadi-PL"/>
            </a:endParaRPr>
          </a:p>
        </p:txBody>
      </p:sp>
      <p:sp>
        <p:nvSpPr>
          <p:cNvPr id="11" name="object 11"/>
          <p:cNvSpPr/>
          <p:nvPr/>
        </p:nvSpPr>
        <p:spPr>
          <a:xfrm>
            <a:off x="0" y="6481571"/>
            <a:ext cx="3500754" cy="371475"/>
          </a:xfrm>
          <a:custGeom>
            <a:avLst/>
            <a:gdLst/>
            <a:ahLst/>
            <a:cxnLst/>
            <a:rect l="l" t="t" r="r" b="b"/>
            <a:pathLst>
              <a:path w="3500754" h="371475">
                <a:moveTo>
                  <a:pt x="0" y="371347"/>
                </a:moveTo>
                <a:lnTo>
                  <a:pt x="3500754" y="371347"/>
                </a:lnTo>
                <a:lnTo>
                  <a:pt x="3500754" y="0"/>
                </a:lnTo>
                <a:lnTo>
                  <a:pt x="0" y="0"/>
                </a:lnTo>
                <a:lnTo>
                  <a:pt x="0" y="371347"/>
                </a:lnTo>
                <a:close/>
              </a:path>
            </a:pathLst>
          </a:custGeom>
          <a:solidFill>
            <a:srgbClr val="005459">
              <a:alpha val="69999"/>
            </a:srgbClr>
          </a:solidFill>
        </p:spPr>
        <p:txBody>
          <a:bodyPr wrap="square" lIns="0" tIns="0" rIns="0" bIns="0" rtlCol="0"/>
          <a:lstStyle/>
          <a:p>
            <a:endParaRPr/>
          </a:p>
        </p:txBody>
      </p:sp>
      <p:sp>
        <p:nvSpPr>
          <p:cNvPr id="12" name="object 12"/>
          <p:cNvSpPr txBox="1"/>
          <p:nvPr/>
        </p:nvSpPr>
        <p:spPr>
          <a:xfrm>
            <a:off x="3894454" y="6481571"/>
            <a:ext cx="5232400" cy="371475"/>
          </a:xfrm>
          <a:prstGeom prst="rect">
            <a:avLst/>
          </a:prstGeom>
          <a:solidFill>
            <a:srgbClr val="005459">
              <a:alpha val="69999"/>
            </a:srgbClr>
          </a:solidFill>
        </p:spPr>
        <p:txBody>
          <a:bodyPr vert="horz" wrap="square" lIns="0" tIns="635" rIns="0" bIns="0" rtlCol="0">
            <a:spAutoFit/>
          </a:bodyPr>
          <a:lstStyle/>
          <a:p>
            <a:pPr>
              <a:lnSpc>
                <a:spcPct val="100000"/>
              </a:lnSpc>
              <a:spcBef>
                <a:spcPts val="5"/>
              </a:spcBef>
            </a:pPr>
            <a:endParaRPr sz="800">
              <a:latin typeface="Times New Roman"/>
              <a:cs typeface="Times New Roman"/>
            </a:endParaRPr>
          </a:p>
          <a:p>
            <a:pPr marR="106045" algn="r">
              <a:lnSpc>
                <a:spcPct val="100000"/>
              </a:lnSpc>
            </a:pPr>
            <a:r>
              <a:rPr sz="800" spc="20" dirty="0">
                <a:solidFill>
                  <a:srgbClr val="FFFFFF"/>
                </a:solidFill>
                <a:latin typeface="Abadi-PL"/>
                <a:cs typeface="Abadi-PL"/>
              </a:rPr>
              <a:t>U</a:t>
            </a:r>
            <a:r>
              <a:rPr sz="800" dirty="0">
                <a:solidFill>
                  <a:srgbClr val="FFFFFF"/>
                </a:solidFill>
                <a:latin typeface="Abadi-PL"/>
                <a:cs typeface="Abadi-PL"/>
              </a:rPr>
              <a:t>S</a:t>
            </a:r>
            <a:r>
              <a:rPr sz="800" spc="-15" dirty="0">
                <a:solidFill>
                  <a:srgbClr val="FFFFFF"/>
                </a:solidFill>
                <a:latin typeface="Abadi-PL"/>
                <a:cs typeface="Abadi-PL"/>
              </a:rPr>
              <a:t>A</a:t>
            </a:r>
            <a:r>
              <a:rPr sz="800" spc="15" dirty="0">
                <a:solidFill>
                  <a:srgbClr val="FFFFFF"/>
                </a:solidFill>
                <a:latin typeface="Abadi-PL"/>
                <a:cs typeface="Abadi-PL"/>
              </a:rPr>
              <a:t>C</a:t>
            </a:r>
            <a:r>
              <a:rPr sz="800" dirty="0">
                <a:solidFill>
                  <a:srgbClr val="FFFFFF"/>
                </a:solidFill>
                <a:latin typeface="Abadi-PL"/>
                <a:cs typeface="Abadi-PL"/>
              </a:rPr>
              <a:t>E</a:t>
            </a:r>
            <a:endParaRPr sz="800">
              <a:latin typeface="Abadi-PL"/>
              <a:cs typeface="Abadi-PL"/>
            </a:endParaRPr>
          </a:p>
        </p:txBody>
      </p:sp>
      <p:sp>
        <p:nvSpPr>
          <p:cNvPr id="13" name="object 13"/>
          <p:cNvSpPr txBox="1"/>
          <p:nvPr/>
        </p:nvSpPr>
        <p:spPr>
          <a:xfrm>
            <a:off x="3074221" y="6586626"/>
            <a:ext cx="321945" cy="14732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FFFFFF"/>
                </a:solidFill>
                <a:latin typeface="Abadi-PL"/>
                <a:cs typeface="Abadi-PL"/>
              </a:rPr>
              <a:t>U</a:t>
            </a:r>
            <a:r>
              <a:rPr sz="800" dirty="0">
                <a:solidFill>
                  <a:srgbClr val="FFFFFF"/>
                </a:solidFill>
                <a:latin typeface="Abadi-PL"/>
                <a:cs typeface="Abadi-PL"/>
              </a:rPr>
              <a:t>S</a:t>
            </a:r>
            <a:r>
              <a:rPr sz="800" spc="-15" dirty="0">
                <a:solidFill>
                  <a:srgbClr val="FFFFFF"/>
                </a:solidFill>
                <a:latin typeface="Abadi-PL"/>
                <a:cs typeface="Abadi-PL"/>
              </a:rPr>
              <a:t>A</a:t>
            </a:r>
            <a:r>
              <a:rPr sz="800" spc="15" dirty="0">
                <a:solidFill>
                  <a:srgbClr val="FFFFFF"/>
                </a:solidFill>
                <a:latin typeface="Abadi-PL"/>
                <a:cs typeface="Abadi-PL"/>
              </a:rPr>
              <a:t>C</a:t>
            </a:r>
            <a:r>
              <a:rPr sz="800" dirty="0">
                <a:solidFill>
                  <a:srgbClr val="FFFFFF"/>
                </a:solidFill>
                <a:latin typeface="Abadi-PL"/>
                <a:cs typeface="Abadi-PL"/>
              </a:rPr>
              <a:t>E</a:t>
            </a:r>
            <a:endParaRPr sz="800">
              <a:latin typeface="Abadi-PL"/>
              <a:cs typeface="Abadi-PL"/>
            </a:endParaRPr>
          </a:p>
        </p:txBody>
      </p:sp>
      <p:sp>
        <p:nvSpPr>
          <p:cNvPr id="14" name="object 14"/>
          <p:cNvSpPr/>
          <p:nvPr/>
        </p:nvSpPr>
        <p:spPr>
          <a:xfrm>
            <a:off x="0" y="0"/>
            <a:ext cx="13004800" cy="2120900"/>
          </a:xfrm>
          <a:custGeom>
            <a:avLst/>
            <a:gdLst/>
            <a:ahLst/>
            <a:cxnLst/>
            <a:rect l="l" t="t" r="r" b="b"/>
            <a:pathLst>
              <a:path w="13004800" h="2120900">
                <a:moveTo>
                  <a:pt x="0" y="2120900"/>
                </a:moveTo>
                <a:lnTo>
                  <a:pt x="13004800" y="2120900"/>
                </a:lnTo>
                <a:lnTo>
                  <a:pt x="13004800" y="0"/>
                </a:lnTo>
                <a:lnTo>
                  <a:pt x="0" y="0"/>
                </a:lnTo>
                <a:lnTo>
                  <a:pt x="0" y="2120900"/>
                </a:lnTo>
                <a:close/>
              </a:path>
            </a:pathLst>
          </a:custGeom>
          <a:solidFill>
            <a:srgbClr val="005459">
              <a:alpha val="69999"/>
            </a:srgbClr>
          </a:solidFill>
        </p:spPr>
        <p:txBody>
          <a:bodyPr wrap="square" lIns="0" tIns="0" rIns="0" bIns="0" rtlCol="0"/>
          <a:lstStyle/>
          <a:p>
            <a:endParaRPr/>
          </a:p>
        </p:txBody>
      </p:sp>
      <p:sp>
        <p:nvSpPr>
          <p:cNvPr id="15" name="object 15"/>
          <p:cNvSpPr txBox="1">
            <a:spLocks noGrp="1"/>
          </p:cNvSpPr>
          <p:nvPr>
            <p:ph type="title"/>
          </p:nvPr>
        </p:nvSpPr>
        <p:spPr>
          <a:xfrm>
            <a:off x="1066651" y="550167"/>
            <a:ext cx="10871835" cy="1000760"/>
          </a:xfrm>
          <a:prstGeom prst="rect">
            <a:avLst/>
          </a:prstGeom>
        </p:spPr>
        <p:txBody>
          <a:bodyPr vert="horz" wrap="square" lIns="0" tIns="12700" rIns="0" bIns="0" rtlCol="0">
            <a:spAutoFit/>
          </a:bodyPr>
          <a:lstStyle/>
          <a:p>
            <a:pPr marL="12700">
              <a:lnSpc>
                <a:spcPct val="100000"/>
              </a:lnSpc>
              <a:spcBef>
                <a:spcPts val="100"/>
              </a:spcBef>
            </a:pPr>
            <a:r>
              <a:rPr sz="6400" spc="25" dirty="0"/>
              <a:t>VISITING </a:t>
            </a:r>
            <a:r>
              <a:rPr sz="6400" spc="40" dirty="0"/>
              <a:t>[INSERT</a:t>
            </a:r>
            <a:r>
              <a:rPr sz="6400" spc="170" dirty="0"/>
              <a:t> </a:t>
            </a:r>
            <a:r>
              <a:rPr sz="6400" spc="-85" dirty="0"/>
              <a:t>LOCATION]</a:t>
            </a:r>
            <a:endParaRPr sz="6400"/>
          </a:p>
        </p:txBody>
      </p:sp>
      <p:sp>
        <p:nvSpPr>
          <p:cNvPr id="16" name="object 16"/>
          <p:cNvSpPr txBox="1"/>
          <p:nvPr/>
        </p:nvSpPr>
        <p:spPr>
          <a:xfrm>
            <a:off x="10954396" y="8863786"/>
            <a:ext cx="1301115" cy="140970"/>
          </a:xfrm>
          <a:prstGeom prst="rect">
            <a:avLst/>
          </a:prstGeom>
        </p:spPr>
        <p:txBody>
          <a:bodyPr vert="horz" wrap="square" lIns="0" tIns="1270" rIns="0" bIns="0" rtlCol="0">
            <a:spAutoFit/>
          </a:bodyPr>
          <a:lstStyle/>
          <a:p>
            <a:pPr marL="12700">
              <a:lnSpc>
                <a:spcPct val="100000"/>
              </a:lnSpc>
              <a:spcBef>
                <a:spcPts val="10"/>
              </a:spcBef>
            </a:pPr>
            <a:r>
              <a:rPr sz="800" spc="10" dirty="0">
                <a:solidFill>
                  <a:srgbClr val="FFFFFF"/>
                </a:solidFill>
                <a:latin typeface="Abadi-PL"/>
                <a:cs typeface="Abadi-PL"/>
              </a:rPr>
              <a:t>Michael </a:t>
            </a:r>
            <a:r>
              <a:rPr sz="800" dirty="0">
                <a:solidFill>
                  <a:srgbClr val="FFFFFF"/>
                </a:solidFill>
                <a:latin typeface="Abadi-PL"/>
                <a:cs typeface="Abadi-PL"/>
              </a:rPr>
              <a:t>J. </a:t>
            </a:r>
            <a:r>
              <a:rPr sz="800" spc="5" dirty="0">
                <a:solidFill>
                  <a:srgbClr val="FFFFFF"/>
                </a:solidFill>
                <a:latin typeface="Abadi-PL"/>
                <a:cs typeface="Abadi-PL"/>
              </a:rPr>
              <a:t>Nevins </a:t>
            </a:r>
            <a:r>
              <a:rPr sz="800" dirty="0">
                <a:solidFill>
                  <a:srgbClr val="FFFFFF"/>
                </a:solidFill>
                <a:latin typeface="Abadi-PL"/>
                <a:cs typeface="Abadi-PL"/>
              </a:rPr>
              <a:t>/ </a:t>
            </a:r>
            <a:r>
              <a:rPr sz="800" spc="5" dirty="0">
                <a:solidFill>
                  <a:srgbClr val="FFFFFF"/>
                </a:solidFill>
                <a:latin typeface="Abadi-PL"/>
                <a:cs typeface="Abadi-PL"/>
              </a:rPr>
              <a:t>U.S.</a:t>
            </a:r>
            <a:r>
              <a:rPr sz="800" spc="-60" dirty="0">
                <a:solidFill>
                  <a:srgbClr val="FFFFFF"/>
                </a:solidFill>
                <a:latin typeface="Abadi-PL"/>
                <a:cs typeface="Abadi-PL"/>
              </a:rPr>
              <a:t> </a:t>
            </a:r>
            <a:r>
              <a:rPr sz="800" dirty="0">
                <a:solidFill>
                  <a:srgbClr val="FFFFFF"/>
                </a:solidFill>
                <a:latin typeface="Abadi-PL"/>
                <a:cs typeface="Abadi-PL"/>
              </a:rPr>
              <a:t>Army</a:t>
            </a:r>
            <a:endParaRPr sz="800">
              <a:latin typeface="Abadi-PL"/>
              <a:cs typeface="Abadi-P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061700" y="8737600"/>
            <a:ext cx="1943100" cy="381000"/>
          </a:xfrm>
          <a:custGeom>
            <a:avLst/>
            <a:gdLst/>
            <a:ahLst/>
            <a:cxnLst/>
            <a:rect l="l" t="t" r="r" b="b"/>
            <a:pathLst>
              <a:path w="1943100" h="381000">
                <a:moveTo>
                  <a:pt x="0" y="381000"/>
                </a:moveTo>
                <a:lnTo>
                  <a:pt x="1943100" y="381000"/>
                </a:lnTo>
                <a:lnTo>
                  <a:pt x="19431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98827" y="8302666"/>
            <a:ext cx="727024" cy="72703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0"/>
            <a:ext cx="13004800" cy="2705100"/>
          </a:xfrm>
          <a:custGeom>
            <a:avLst/>
            <a:gdLst/>
            <a:ahLst/>
            <a:cxnLst/>
            <a:rect l="l" t="t" r="r" b="b"/>
            <a:pathLst>
              <a:path w="13004800" h="2705100">
                <a:moveTo>
                  <a:pt x="0" y="2705100"/>
                </a:moveTo>
                <a:lnTo>
                  <a:pt x="13004800" y="2705100"/>
                </a:lnTo>
                <a:lnTo>
                  <a:pt x="13004800" y="0"/>
                </a:lnTo>
                <a:lnTo>
                  <a:pt x="0" y="0"/>
                </a:lnTo>
                <a:lnTo>
                  <a:pt x="0" y="2705100"/>
                </a:lnTo>
                <a:close/>
              </a:path>
            </a:pathLst>
          </a:custGeom>
          <a:solidFill>
            <a:srgbClr val="005459">
              <a:alpha val="69999"/>
            </a:srgbClr>
          </a:solid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78740" rIns="0" bIns="0" rtlCol="0">
            <a:spAutoFit/>
          </a:bodyPr>
          <a:lstStyle/>
          <a:p>
            <a:pPr marL="12700" marR="5080" indent="882650">
              <a:lnSpc>
                <a:spcPts val="6600"/>
              </a:lnSpc>
              <a:spcBef>
                <a:spcPts val="620"/>
              </a:spcBef>
            </a:pPr>
            <a:r>
              <a:rPr sz="5800" spc="-65" dirty="0"/>
              <a:t>THE </a:t>
            </a:r>
            <a:r>
              <a:rPr sz="5800" spc="-55" dirty="0"/>
              <a:t>PROBLEM—ZEBRA </a:t>
            </a:r>
            <a:r>
              <a:rPr sz="5800" spc="-70" dirty="0"/>
              <a:t>AND  </a:t>
            </a:r>
            <a:r>
              <a:rPr sz="5800" spc="-135" dirty="0"/>
              <a:t>QUAGGA </a:t>
            </a:r>
            <a:r>
              <a:rPr sz="5800" spc="-35" dirty="0"/>
              <a:t>MUSSELS </a:t>
            </a:r>
            <a:r>
              <a:rPr sz="5800" spc="-65" dirty="0"/>
              <a:t>ARE</a:t>
            </a:r>
            <a:r>
              <a:rPr sz="5800" spc="-250" dirty="0"/>
              <a:t> </a:t>
            </a:r>
            <a:r>
              <a:rPr sz="5800" spc="-114" dirty="0"/>
              <a:t>INVADING</a:t>
            </a:r>
            <a:endParaRPr sz="5800"/>
          </a:p>
        </p:txBody>
      </p:sp>
      <p:sp>
        <p:nvSpPr>
          <p:cNvPr id="8" name="object 8"/>
          <p:cNvSpPr txBox="1"/>
          <p:nvPr/>
        </p:nvSpPr>
        <p:spPr>
          <a:xfrm>
            <a:off x="11230871" y="8863786"/>
            <a:ext cx="1024890"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Andrew </a:t>
            </a:r>
            <a:r>
              <a:rPr sz="800" spc="10" dirty="0">
                <a:solidFill>
                  <a:srgbClr val="FFFFFF"/>
                </a:solidFill>
                <a:latin typeface="Abadi-PL"/>
                <a:cs typeface="Abadi-PL"/>
              </a:rPr>
              <a:t>Sabai </a:t>
            </a:r>
            <a:r>
              <a:rPr sz="800" dirty="0">
                <a:solidFill>
                  <a:srgbClr val="FFFFFF"/>
                </a:solidFill>
                <a:latin typeface="Abadi-PL"/>
                <a:cs typeface="Abadi-PL"/>
              </a:rPr>
              <a:t>/</a:t>
            </a:r>
            <a:r>
              <a:rPr sz="800" spc="-85" dirty="0">
                <a:solidFill>
                  <a:srgbClr val="FFFFFF"/>
                </a:solidFill>
                <a:latin typeface="Abadi-PL"/>
                <a:cs typeface="Abadi-PL"/>
              </a:rPr>
              <a:t> </a:t>
            </a:r>
            <a:r>
              <a:rPr sz="800" spc="-15" dirty="0">
                <a:solidFill>
                  <a:srgbClr val="FFFFFF"/>
                </a:solidFill>
                <a:latin typeface="Abadi-PL"/>
                <a:cs typeface="Abadi-PL"/>
              </a:rPr>
              <a:t>123RF</a:t>
            </a:r>
            <a:endParaRPr sz="800">
              <a:latin typeface="Abadi-PL"/>
              <a:cs typeface="Abadi-P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004800" cy="9753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061700" y="8737600"/>
            <a:ext cx="1943100" cy="381000"/>
          </a:xfrm>
          <a:custGeom>
            <a:avLst/>
            <a:gdLst/>
            <a:ahLst/>
            <a:cxnLst/>
            <a:rect l="l" t="t" r="r" b="b"/>
            <a:pathLst>
              <a:path w="1943100" h="381000">
                <a:moveTo>
                  <a:pt x="0" y="381000"/>
                </a:moveTo>
                <a:lnTo>
                  <a:pt x="1943100" y="381000"/>
                </a:lnTo>
                <a:lnTo>
                  <a:pt x="1943100" y="0"/>
                </a:lnTo>
                <a:lnTo>
                  <a:pt x="0" y="0"/>
                </a:lnTo>
                <a:lnTo>
                  <a:pt x="0" y="381000"/>
                </a:lnTo>
                <a:close/>
              </a:path>
            </a:pathLst>
          </a:custGeom>
          <a:solidFill>
            <a:srgbClr val="005459">
              <a:alpha val="69999"/>
            </a:srgbClr>
          </a:solidFill>
        </p:spPr>
        <p:txBody>
          <a:bodyPr wrap="square" lIns="0" tIns="0" rIns="0" bIns="0" rtlCol="0"/>
          <a:lstStyle/>
          <a:p>
            <a:endParaRPr/>
          </a:p>
        </p:txBody>
      </p:sp>
      <p:sp>
        <p:nvSpPr>
          <p:cNvPr id="4" name="object 4"/>
          <p:cNvSpPr/>
          <p:nvPr/>
        </p:nvSpPr>
        <p:spPr>
          <a:xfrm>
            <a:off x="774697" y="8339612"/>
            <a:ext cx="844257" cy="6734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798827" y="8302666"/>
            <a:ext cx="727024" cy="7270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3586175"/>
            <a:ext cx="3937000" cy="355601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6773888"/>
            <a:ext cx="3937000" cy="368300"/>
          </a:xfrm>
          <a:custGeom>
            <a:avLst/>
            <a:gdLst/>
            <a:ahLst/>
            <a:cxnLst/>
            <a:rect l="l" t="t" r="r" b="b"/>
            <a:pathLst>
              <a:path w="3937000" h="368300">
                <a:moveTo>
                  <a:pt x="0" y="368300"/>
                </a:moveTo>
                <a:lnTo>
                  <a:pt x="3937000" y="368300"/>
                </a:lnTo>
                <a:lnTo>
                  <a:pt x="3937000" y="0"/>
                </a:lnTo>
                <a:lnTo>
                  <a:pt x="0" y="0"/>
                </a:lnTo>
                <a:lnTo>
                  <a:pt x="0" y="368300"/>
                </a:lnTo>
                <a:close/>
              </a:path>
            </a:pathLst>
          </a:custGeom>
          <a:solidFill>
            <a:srgbClr val="005459">
              <a:alpha val="69999"/>
            </a:srgbClr>
          </a:solidFill>
        </p:spPr>
        <p:txBody>
          <a:bodyPr wrap="square" lIns="0" tIns="0" rIns="0" bIns="0" rtlCol="0"/>
          <a:lstStyle/>
          <a:p>
            <a:endParaRPr/>
          </a:p>
        </p:txBody>
      </p:sp>
      <p:sp>
        <p:nvSpPr>
          <p:cNvPr id="8" name="object 8"/>
          <p:cNvSpPr txBox="1"/>
          <p:nvPr/>
        </p:nvSpPr>
        <p:spPr>
          <a:xfrm>
            <a:off x="1551152" y="6878937"/>
            <a:ext cx="2284730" cy="14732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FFFFFF"/>
                </a:solidFill>
                <a:latin typeface="Abadi-PL"/>
                <a:cs typeface="Abadi-PL"/>
              </a:rPr>
              <a:t>Craig </a:t>
            </a:r>
            <a:r>
              <a:rPr sz="800" spc="10" dirty="0">
                <a:solidFill>
                  <a:srgbClr val="FFFFFF"/>
                </a:solidFill>
                <a:latin typeface="Abadi-PL"/>
                <a:cs typeface="Abadi-PL"/>
              </a:rPr>
              <a:t>Czarnecki, </a:t>
            </a:r>
            <a:r>
              <a:rPr sz="800" spc="5" dirty="0">
                <a:solidFill>
                  <a:srgbClr val="FFFFFF"/>
                </a:solidFill>
                <a:latin typeface="Abadi-PL"/>
                <a:cs typeface="Abadi-PL"/>
              </a:rPr>
              <a:t>Michigan </a:t>
            </a:r>
            <a:r>
              <a:rPr sz="800" spc="10" dirty="0">
                <a:solidFill>
                  <a:srgbClr val="FFFFFF"/>
                </a:solidFill>
                <a:latin typeface="Abadi-PL"/>
                <a:cs typeface="Abadi-PL"/>
              </a:rPr>
              <a:t>Sea Grant,</a:t>
            </a:r>
            <a:r>
              <a:rPr sz="800" spc="-80" dirty="0">
                <a:solidFill>
                  <a:srgbClr val="FFFFFF"/>
                </a:solidFill>
                <a:latin typeface="Abadi-PL"/>
                <a:cs typeface="Abadi-PL"/>
              </a:rPr>
              <a:t> </a:t>
            </a:r>
            <a:r>
              <a:rPr sz="800" spc="5" dirty="0">
                <a:solidFill>
                  <a:srgbClr val="FFFFFF"/>
                </a:solidFill>
                <a:latin typeface="Abadi-PL"/>
                <a:cs typeface="Abadi-PL"/>
              </a:rPr>
              <a:t>Bugwood.org</a:t>
            </a:r>
            <a:endParaRPr sz="800">
              <a:latin typeface="Abadi-PL"/>
              <a:cs typeface="Abadi-PL"/>
            </a:endParaRPr>
          </a:p>
        </p:txBody>
      </p:sp>
      <p:sp>
        <p:nvSpPr>
          <p:cNvPr id="9" name="object 9"/>
          <p:cNvSpPr/>
          <p:nvPr/>
        </p:nvSpPr>
        <p:spPr>
          <a:xfrm>
            <a:off x="0" y="0"/>
            <a:ext cx="13004800" cy="2705100"/>
          </a:xfrm>
          <a:custGeom>
            <a:avLst/>
            <a:gdLst/>
            <a:ahLst/>
            <a:cxnLst/>
            <a:rect l="l" t="t" r="r" b="b"/>
            <a:pathLst>
              <a:path w="13004800" h="2705100">
                <a:moveTo>
                  <a:pt x="0" y="2705100"/>
                </a:moveTo>
                <a:lnTo>
                  <a:pt x="13004800" y="2705100"/>
                </a:lnTo>
                <a:lnTo>
                  <a:pt x="13004800" y="0"/>
                </a:lnTo>
                <a:lnTo>
                  <a:pt x="0" y="0"/>
                </a:lnTo>
                <a:lnTo>
                  <a:pt x="0" y="2705100"/>
                </a:lnTo>
                <a:close/>
              </a:path>
            </a:pathLst>
          </a:custGeom>
          <a:solidFill>
            <a:srgbClr val="005459">
              <a:alpha val="69999"/>
            </a:srgbClr>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78740" rIns="0" bIns="0" rtlCol="0">
            <a:spAutoFit/>
          </a:bodyPr>
          <a:lstStyle/>
          <a:p>
            <a:pPr marL="12700" marR="5080" indent="882650">
              <a:lnSpc>
                <a:spcPts val="6600"/>
              </a:lnSpc>
              <a:spcBef>
                <a:spcPts val="620"/>
              </a:spcBef>
            </a:pPr>
            <a:r>
              <a:rPr sz="5800" spc="-65" dirty="0"/>
              <a:t>THE </a:t>
            </a:r>
            <a:r>
              <a:rPr sz="5800" spc="-55" dirty="0"/>
              <a:t>PROBLEM—ZEBRA </a:t>
            </a:r>
            <a:r>
              <a:rPr sz="5800" spc="-70" dirty="0"/>
              <a:t>AND  </a:t>
            </a:r>
            <a:r>
              <a:rPr sz="5800" spc="-135" dirty="0"/>
              <a:t>QUAGGA </a:t>
            </a:r>
            <a:r>
              <a:rPr sz="5800" spc="-35" dirty="0"/>
              <a:t>MUSSELS </a:t>
            </a:r>
            <a:r>
              <a:rPr sz="5800" spc="-65" dirty="0"/>
              <a:t>ARE</a:t>
            </a:r>
            <a:r>
              <a:rPr sz="5800" spc="-250" dirty="0"/>
              <a:t> </a:t>
            </a:r>
            <a:r>
              <a:rPr sz="5800" spc="-114" dirty="0"/>
              <a:t>INVADING</a:t>
            </a:r>
            <a:endParaRPr sz="5800"/>
          </a:p>
        </p:txBody>
      </p:sp>
      <p:sp>
        <p:nvSpPr>
          <p:cNvPr id="11" name="object 11"/>
          <p:cNvSpPr txBox="1"/>
          <p:nvPr/>
        </p:nvSpPr>
        <p:spPr>
          <a:xfrm>
            <a:off x="11230871" y="8863786"/>
            <a:ext cx="1024890" cy="140970"/>
          </a:xfrm>
          <a:prstGeom prst="rect">
            <a:avLst/>
          </a:prstGeom>
        </p:spPr>
        <p:txBody>
          <a:bodyPr vert="horz" wrap="square" lIns="0" tIns="1270" rIns="0" bIns="0" rtlCol="0">
            <a:spAutoFit/>
          </a:bodyPr>
          <a:lstStyle/>
          <a:p>
            <a:pPr marL="12700">
              <a:lnSpc>
                <a:spcPct val="100000"/>
              </a:lnSpc>
              <a:spcBef>
                <a:spcPts val="10"/>
              </a:spcBef>
            </a:pPr>
            <a:r>
              <a:rPr sz="800" spc="5" dirty="0">
                <a:solidFill>
                  <a:srgbClr val="FFFFFF"/>
                </a:solidFill>
                <a:latin typeface="Abadi-PL"/>
                <a:cs typeface="Abadi-PL"/>
              </a:rPr>
              <a:t>Andrew </a:t>
            </a:r>
            <a:r>
              <a:rPr sz="800" spc="10" dirty="0">
                <a:solidFill>
                  <a:srgbClr val="FFFFFF"/>
                </a:solidFill>
                <a:latin typeface="Abadi-PL"/>
                <a:cs typeface="Abadi-PL"/>
              </a:rPr>
              <a:t>Sabai </a:t>
            </a:r>
            <a:r>
              <a:rPr sz="800" dirty="0">
                <a:solidFill>
                  <a:srgbClr val="FFFFFF"/>
                </a:solidFill>
                <a:latin typeface="Abadi-PL"/>
                <a:cs typeface="Abadi-PL"/>
              </a:rPr>
              <a:t>/</a:t>
            </a:r>
            <a:r>
              <a:rPr sz="800" spc="-85" dirty="0">
                <a:solidFill>
                  <a:srgbClr val="FFFFFF"/>
                </a:solidFill>
                <a:latin typeface="Abadi-PL"/>
                <a:cs typeface="Abadi-PL"/>
              </a:rPr>
              <a:t> </a:t>
            </a:r>
            <a:r>
              <a:rPr sz="800" spc="-15" dirty="0">
                <a:solidFill>
                  <a:srgbClr val="FFFFFF"/>
                </a:solidFill>
                <a:latin typeface="Abadi-PL"/>
                <a:cs typeface="Abadi-PL"/>
              </a:rPr>
              <a:t>123RF</a:t>
            </a:r>
            <a:endParaRPr sz="800">
              <a:latin typeface="Abadi-PL"/>
              <a:cs typeface="Abadi-P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TotalTime>
  <Words>2926</Words>
  <Application>Microsoft Macintosh PowerPoint</Application>
  <PresentationFormat>Custom</PresentationFormat>
  <Paragraphs>224</Paragraphs>
  <Slides>21</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Abadi-BoldPL</vt:lpstr>
      <vt:lpstr>Abadi-ExtraBoldPL</vt:lpstr>
      <vt:lpstr>Abadi-LightItalicPL</vt:lpstr>
      <vt:lpstr>Abadi-LightPL</vt:lpstr>
      <vt:lpstr>Abadi-PL</vt:lpstr>
      <vt:lpstr>Arial</vt:lpstr>
      <vt:lpstr>Calibri</vt:lpstr>
      <vt:lpstr>Times New Roman</vt:lpstr>
      <vt:lpstr>Office Theme</vt:lpstr>
      <vt:lpstr>MUSSEL MATTERS Exponential Growth of Zebra and Quagga Mussels</vt:lpstr>
      <vt:lpstr>MUSSEL MATTERS Exponential Growth of Zebra and Quagga Mussels</vt:lpstr>
      <vt:lpstr>MUSSEL MATTERS Exponential Growth of Zebra and Quagga Mussels</vt:lpstr>
      <vt:lpstr>VISITING [INSERT LOCATION]</vt:lpstr>
      <vt:lpstr>VISITING [INSERT LOCATION]</vt:lpstr>
      <vt:lpstr>VISITING [INSERT LOCATION]</vt:lpstr>
      <vt:lpstr>VISITING [INSERT LOCATION]</vt:lpstr>
      <vt:lpstr>THE PROBLEM—ZEBRA AND  QUAGGA MUSSELS ARE INVADING</vt:lpstr>
      <vt:lpstr>THE PROBLEM—ZEBRA AND  QUAGGA MUSSELS ARE INVADING</vt:lpstr>
      <vt:lpstr>THE PROBLEM—ZEBRA AND  QUAGGA MUSSELS ARE INVADING</vt:lpstr>
      <vt:lpstr>THE PROBLEM—ZEBRA AND  QUAGGA MUSSELS ARE INVADING</vt:lpstr>
      <vt:lpstr>EXPONENTIAL EXPLOSION! From a Few to Septillions</vt:lpstr>
      <vt:lpstr>EXPONENTIAL EXPLOSION! From a Few to Septillions</vt:lpstr>
      <vt:lpstr>EXPONENTIAL EXPLOSION! From a Few to Septillions</vt:lpstr>
      <vt:lpstr>EXPONENTIAL EXPLOSION! From a Few to Septillions</vt:lpstr>
      <vt:lpstr>PREVENTION IS KEY</vt:lpstr>
      <vt:lpstr>PREVENTION IS KEY</vt:lpstr>
      <vt:lpstr>PREVENTION IS KEY</vt:lpstr>
      <vt:lpstr>DEVELOP AN ACTION PLAN</vt:lpstr>
      <vt:lpstr>DEVELOP AN ACTION PLAN</vt:lpstr>
      <vt:lpstr>DEVELOP AN ACTION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MUSSEL MATTERS Exponential Growth of Zebra and Quagga Mussels</dc:title>
  <cp:lastModifiedBy>Michael Pattullo</cp:lastModifiedBy>
  <cp:revision>2</cp:revision>
  <dcterms:created xsi:type="dcterms:W3CDTF">2019-12-03T20:37:29Z</dcterms:created>
  <dcterms:modified xsi:type="dcterms:W3CDTF">2019-12-03T20:50:50Z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2019-12-03T00:00:00Z</vt:filetime>
  </property>
  <property fmtid="{D5CDD505-2E9C-101B-9397-08002B2CF9AE}" pid="3" name="Creator">
    <vt:lpwstr>Adobe InDesign 15.0 (Macintosh)</vt:lpwstr>
  </property>
  <property fmtid="{D5CDD505-2E9C-101B-9397-08002B2CF9AE}" pid="4" name="LastSaved">
    <vt:filetime>2019-12-03T00:00:00Z</vt:filetime>
  </property>
</Properties>
</file>